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6" r:id="rId2"/>
    <p:sldId id="269" r:id="rId3"/>
    <p:sldId id="29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9" r:id="rId31"/>
    <p:sldId id="298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00" r:id="rId41"/>
    <p:sldId id="294" r:id="rId42"/>
    <p:sldId id="322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  <p:sldId id="320" r:id="rId52"/>
    <p:sldId id="321" r:id="rId53"/>
    <p:sldId id="329" r:id="rId54"/>
    <p:sldId id="332" r:id="rId55"/>
    <p:sldId id="333" r:id="rId56"/>
    <p:sldId id="301" r:id="rId57"/>
    <p:sldId id="302" r:id="rId58"/>
    <p:sldId id="303" r:id="rId59"/>
    <p:sldId id="304" r:id="rId60"/>
    <p:sldId id="305" r:id="rId61"/>
    <p:sldId id="306" r:id="rId62"/>
    <p:sldId id="307" r:id="rId63"/>
    <p:sldId id="308" r:id="rId64"/>
    <p:sldId id="309" r:id="rId65"/>
    <p:sldId id="310" r:id="rId66"/>
    <p:sldId id="311" r:id="rId67"/>
    <p:sldId id="324" r:id="rId68"/>
    <p:sldId id="334" r:id="rId69"/>
    <p:sldId id="325" r:id="rId70"/>
    <p:sldId id="326" r:id="rId71"/>
    <p:sldId id="327" r:id="rId72"/>
    <p:sldId id="328" r:id="rId73"/>
    <p:sldId id="335" r:id="rId74"/>
    <p:sldId id="336" r:id="rId75"/>
    <p:sldId id="337" r:id="rId76"/>
    <p:sldId id="338" r:id="rId7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E3F510-75A7-407D-8AB2-5E785BDC2B7B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59D79-74DC-4EA5-978E-EB1C8AC47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89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4731D6-66A4-4721-82E6-156CEBE42136}" type="slidenum">
              <a:rPr lang="en-US"/>
              <a:pPr/>
              <a:t>4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59922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0C88F1-ADAE-4E57-B32B-82ECB008D8C2}" type="slidenum">
              <a:rPr lang="en-US"/>
              <a:pPr/>
              <a:t>13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0940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E558F-1DD0-49A2-87E3-C31875EB38EC}" type="slidenum">
              <a:rPr lang="en-US"/>
              <a:pPr/>
              <a:t>14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314716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6B907EF-1D96-4FD2-B554-55DCF3465FDC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374650" y="0"/>
            <a:ext cx="7721600" cy="4343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TEKS: Social Studies –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6.22 (A), </a:t>
            </a:r>
            <a:r>
              <a:rPr lang="en-US" altLang="en-US" smtClean="0">
                <a:cs typeface="Times New Roman" panose="02020603050405020304" pitchFamily="18" charset="0"/>
              </a:rPr>
              <a:t>Using social studies terminology correctly</a:t>
            </a:r>
            <a:r>
              <a:rPr lang="en-US" altLang="en-US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7.22 (A), 8.31 (A)</a:t>
            </a:r>
          </a:p>
        </p:txBody>
      </p:sp>
    </p:spTree>
    <p:extLst>
      <p:ext uri="{BB962C8B-B14F-4D97-AF65-F5344CB8AC3E}">
        <p14:creationId xmlns:p14="http://schemas.microsoft.com/office/powerpoint/2010/main" val="37107700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D9264DC-CD81-4559-B42B-3AE89B51EABC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60400" y="0"/>
            <a:ext cx="7721600" cy="4343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978400"/>
            <a:ext cx="5029200" cy="347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TEKS: Social Studies –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6.22 (A), </a:t>
            </a:r>
            <a:r>
              <a:rPr lang="en-US" altLang="en-US" smtClean="0">
                <a:cs typeface="Times New Roman" panose="02020603050405020304" pitchFamily="18" charset="0"/>
              </a:rPr>
              <a:t>Using social studies terminology correctly</a:t>
            </a:r>
            <a:r>
              <a:rPr lang="en-US" altLang="en-US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7.22 (A), 8.31 (A)</a:t>
            </a:r>
          </a:p>
        </p:txBody>
      </p:sp>
    </p:spTree>
    <p:extLst>
      <p:ext uri="{BB962C8B-B14F-4D97-AF65-F5344CB8AC3E}">
        <p14:creationId xmlns:p14="http://schemas.microsoft.com/office/powerpoint/2010/main" val="38990215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BCC396A3-B9A2-489D-9E3A-CC367AD3976E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537332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6625455B-E4EB-4026-A479-2D31AE9ADBE3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31825" y="0"/>
            <a:ext cx="7721600" cy="43434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876800"/>
            <a:ext cx="5029200" cy="358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TEKS: Social Studies –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6.22 (A), </a:t>
            </a:r>
            <a:r>
              <a:rPr lang="en-US" altLang="en-US" smtClean="0">
                <a:cs typeface="Times New Roman" panose="02020603050405020304" pitchFamily="18" charset="0"/>
              </a:rPr>
              <a:t>Using social studies terminology correctly</a:t>
            </a:r>
            <a:r>
              <a:rPr lang="en-US" altLang="en-US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7.22 (A), 8.31 (A)</a:t>
            </a:r>
          </a:p>
        </p:txBody>
      </p:sp>
    </p:spTree>
    <p:extLst>
      <p:ext uri="{BB962C8B-B14F-4D97-AF65-F5344CB8AC3E}">
        <p14:creationId xmlns:p14="http://schemas.microsoft.com/office/powerpoint/2010/main" val="7305126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EFF07B5C-685F-4677-9032-BA6299FB7928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-620713" y="0"/>
            <a:ext cx="8128001" cy="4572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5486400"/>
            <a:ext cx="5029200" cy="2971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TEKS: Social Studies –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6.22 (A), </a:t>
            </a:r>
            <a:r>
              <a:rPr lang="en-US" altLang="en-US" smtClean="0">
                <a:cs typeface="Times New Roman" panose="02020603050405020304" pitchFamily="18" charset="0"/>
              </a:rPr>
              <a:t>Using social studies terminology correctly</a:t>
            </a:r>
            <a:r>
              <a:rPr lang="en-US" altLang="en-US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7.22 (A), 8.31 (A)</a:t>
            </a:r>
          </a:p>
        </p:txBody>
      </p:sp>
    </p:spTree>
    <p:extLst>
      <p:ext uri="{BB962C8B-B14F-4D97-AF65-F5344CB8AC3E}">
        <p14:creationId xmlns:p14="http://schemas.microsoft.com/office/powerpoint/2010/main" val="324840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756BC7DB-FE65-4E63-A3BC-1B6562DB72DD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18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35119B31-FBB7-4C40-A30F-63443509F508}" type="slidenum">
              <a:rPr lang="en-US" altLang="en-US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89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B01D3B37-4FF5-4D97-903F-279657B72F63}" type="slidenum">
              <a:rPr lang="en-US" altLang="en-US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32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297FD-40BC-47B2-AE8C-B22D7201935C}" type="slidenum">
              <a:rPr lang="en-US"/>
              <a:pPr/>
              <a:t>5</a:t>
            </a:fld>
            <a:endParaRPr lang="en-US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31436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65825AE-CC1B-46F4-8035-ACECB0D45EF0}" type="slidenum">
              <a:rPr lang="en-US" altLang="en-US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844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93FC7B0C-BC34-40E9-83A4-D0B9E6530B79}" type="slidenum">
              <a:rPr lang="en-US" altLang="en-US"/>
              <a:pPr/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7009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853D3D41-BE16-45D8-8DF5-5E83530FAA8C}" type="slidenum">
              <a:rPr lang="en-US" altLang="en-US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0480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A785CE79-0DF6-454F-8282-D8AED1DD71DC}" type="slidenum">
              <a:rPr lang="en-US" altLang="en-US"/>
              <a:pPr/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612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FC76BE16-31A8-4F60-AF71-F92E1221556A}" type="slidenum">
              <a:rPr lang="en-US" altLang="en-US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990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4748578E-E8F6-4B28-9BF8-BD4B49B2FD42}" type="slidenum">
              <a:rPr lang="en-US" altLang="en-US"/>
              <a:pPr/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0276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F68FF4C1-0F85-4BEB-AFF6-148C656238C4}" type="slidenum">
              <a:rPr lang="en-US" altLang="en-US"/>
              <a:pPr/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0725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fld id="{F582D895-4C18-4FAD-B0E7-54F9B0788D9C}" type="slidenum">
              <a:rPr lang="en-US" altLang="en-US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194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299EC6-61E9-4E2C-81F2-912BE7118500}" type="slidenum">
              <a:rPr lang="en-US"/>
              <a:pPr/>
              <a:t>6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048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FBA6B-B9D7-49D4-BE80-D3BDC37187AF}" type="slidenum">
              <a:rPr lang="en-US"/>
              <a:pPr/>
              <a:t>7</a:t>
            </a:fld>
            <a:endParaRPr lang="en-US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37657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586BF3-C698-4932-8B18-C59731BD038D}" type="slidenum">
              <a:rPr lang="en-US"/>
              <a:pPr/>
              <a:t>8</a:t>
            </a:fld>
            <a:endParaRPr lang="en-US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3865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FF655-28D5-4148-A6D1-D2C635389F62}" type="slidenum">
              <a:rPr lang="en-US"/>
              <a:pPr/>
              <a:t>9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97403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D96F30-17C7-47BE-8109-AAEDAE536A1F}" type="slidenum">
              <a:rPr lang="en-US"/>
              <a:pPr/>
              <a:t>10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9418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CB43E-15FF-4D1A-8E83-7D7D855E02D9}" type="slidenum">
              <a:rPr lang="en-US"/>
              <a:pPr/>
              <a:t>11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053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46C5C-E904-4160-AA9B-916E35D396C6}" type="slidenum">
              <a:rPr lang="en-US"/>
              <a:pPr/>
              <a:t>12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47767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52-099C-4965-AB2D-173B3D8E630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90A4-EFDA-4F44-A39F-6AB4F975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4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52-099C-4965-AB2D-173B3D8E630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90A4-EFDA-4F44-A39F-6AB4F975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52-099C-4965-AB2D-173B3D8E630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90A4-EFDA-4F44-A39F-6AB4F9753B4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0846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52-099C-4965-AB2D-173B3D8E630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90A4-EFDA-4F44-A39F-6AB4F975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24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52-099C-4965-AB2D-173B3D8E630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90A4-EFDA-4F44-A39F-6AB4F9753B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319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52-099C-4965-AB2D-173B3D8E630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90A4-EFDA-4F44-A39F-6AB4F975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94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52-099C-4965-AB2D-173B3D8E630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90A4-EFDA-4F44-A39F-6AB4F975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20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52-099C-4965-AB2D-173B3D8E630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90A4-EFDA-4F44-A39F-6AB4F975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6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52-099C-4965-AB2D-173B3D8E630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90A4-EFDA-4F44-A39F-6AB4F975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8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52-099C-4965-AB2D-173B3D8E630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90A4-EFDA-4F44-A39F-6AB4F975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2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52-099C-4965-AB2D-173B3D8E630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90A4-EFDA-4F44-A39F-6AB4F975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03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52-099C-4965-AB2D-173B3D8E630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90A4-EFDA-4F44-A39F-6AB4F975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7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52-099C-4965-AB2D-173B3D8E630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90A4-EFDA-4F44-A39F-6AB4F975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76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52-099C-4965-AB2D-173B3D8E630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90A4-EFDA-4F44-A39F-6AB4F975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3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52-099C-4965-AB2D-173B3D8E630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90A4-EFDA-4F44-A39F-6AB4F975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8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7EC52-099C-4965-AB2D-173B3D8E630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190A4-EFDA-4F44-A39F-6AB4F975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16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7EC52-099C-4965-AB2D-173B3D8E6301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DE190A4-EFDA-4F44-A39F-6AB4F9753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50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wdn.org/WEATHER/LatitudeLines.gi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discoveryeducation.com/player/view/assetGuid/8126BDEF-069F-458A-88BF-7DEA4633A361" TargetMode="External"/><Relationship Id="rId2" Type="http://schemas.openxmlformats.org/officeDocument/2006/relationships/hyperlink" Target="http://mrsblackwellss.weebly.com/social-studies.html" TargetMode="Externa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ZFF8EuaGjM" TargetMode="External"/><Relationship Id="rId2" Type="http://schemas.openxmlformats.org/officeDocument/2006/relationships/hyperlink" Target="https://youtu.be/fvxrT4-ttY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CJpjE2UEYMM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wmf"/><Relationship Id="rId5" Type="http://schemas.openxmlformats.org/officeDocument/2006/relationships/image" Target="../media/image31.gif"/><Relationship Id="rId10" Type="http://schemas.openxmlformats.org/officeDocument/2006/relationships/image" Target="../media/image36.wmf"/><Relationship Id="rId4" Type="http://schemas.openxmlformats.org/officeDocument/2006/relationships/image" Target="../media/image30.wmf"/><Relationship Id="rId9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hyperlink" Target="http://www.swagattours.com/rajasthan-overview/gifs/people-rajasthan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AIqC79WrpK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jpg"/><Relationship Id="rId5" Type="http://schemas.openxmlformats.org/officeDocument/2006/relationships/image" Target="../media/image54.jpg"/><Relationship Id="rId4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JPiDrUrIZZU&amp;feature=related" TargetMode="Externa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youtube.com/watch?v=b0A9-oUoMug&amp;feature=related" TargetMode="External"/><Relationship Id="rId4" Type="http://schemas.openxmlformats.org/officeDocument/2006/relationships/hyperlink" Target="http://www.youtube.com/watch?v=ceFQLvNFl1A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hyperlink" Target="http://www.youtube.com/watch?v=GuF2o7SaRWU" TargetMode="Externa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c4HxPxNrZ0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Disadvantages of Maps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4114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4000"/>
              <a:t>Maps are distorted because the earth is not flat</a:t>
            </a:r>
          </a:p>
          <a:p>
            <a:pPr eaLnBrk="1" hangingPunct="1"/>
            <a:r>
              <a:rPr lang="en-US" sz="4000"/>
              <a:t>Maps can distort shape, area, direction, and distance</a:t>
            </a:r>
          </a:p>
          <a:p>
            <a:pPr eaLnBrk="1" hangingPunct="1"/>
            <a:r>
              <a:rPr lang="en-US" sz="4000"/>
              <a:t>This problem is somewhat solved by different map projections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95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/>
              <a:t>Map Projections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8077200" cy="4114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Map projections are a way to draw maps in order to lessen distortion.  There are different types of projections because people use maps for different reasons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94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Different Types of Maps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/>
              <a:t>Political Maps</a:t>
            </a:r>
          </a:p>
          <a:p>
            <a:pPr eaLnBrk="1" hangingPunct="1"/>
            <a:r>
              <a:rPr lang="en-US" sz="4000"/>
              <a:t>Physical Maps</a:t>
            </a:r>
          </a:p>
          <a:p>
            <a:pPr eaLnBrk="1" hangingPunct="1"/>
            <a:r>
              <a:rPr lang="en-US" sz="4000"/>
              <a:t>Topographic Maps</a:t>
            </a:r>
          </a:p>
          <a:p>
            <a:pPr eaLnBrk="1" hangingPunct="1"/>
            <a:r>
              <a:rPr lang="en-US" sz="4000"/>
              <a:t>Thematic Maps</a:t>
            </a:r>
          </a:p>
          <a:p>
            <a:pPr eaLnBrk="1" hangingPunct="1"/>
            <a:r>
              <a:rPr lang="en-US" sz="4000"/>
              <a:t>Cartograms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389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Political Maps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/>
              <a:t>Political maps show man-made features such as cities, states, provinces, territories, or countries</a:t>
            </a:r>
            <a:endParaRPr lang="en-US" sz="3400"/>
          </a:p>
        </p:txBody>
      </p:sp>
    </p:spTree>
    <p:extLst>
      <p:ext uri="{BB962C8B-B14F-4D97-AF65-F5344CB8AC3E}">
        <p14:creationId xmlns:p14="http://schemas.microsoft.com/office/powerpoint/2010/main" val="18777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Maps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/>
              <a:t>Physical maps help you see the type of landforms and bodies of water in a specific area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719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Maps vs. Globes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short (2-3 paragraphs) comparing and contrasting maps and globes. Use your notes from yesterday to help you. </a:t>
            </a:r>
          </a:p>
          <a:p>
            <a:r>
              <a:rPr lang="en-US" dirty="0" smtClean="0"/>
              <a:t>Remember: This is not Instagram or </a:t>
            </a:r>
            <a:r>
              <a:rPr lang="en-US" dirty="0" err="1" smtClean="0"/>
              <a:t>tumblr</a:t>
            </a:r>
            <a:r>
              <a:rPr lang="en-US" dirty="0" smtClean="0"/>
              <a:t>, use proper English and grammar.</a:t>
            </a:r>
          </a:p>
          <a:p>
            <a:r>
              <a:rPr lang="en-US" dirty="0" smtClean="0"/>
              <a:t>Item #6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61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00B050"/>
                </a:solidFill>
                <a:latin typeface="Comic Sans MS" panose="030F0702030302020204" pitchFamily="66" charset="0"/>
              </a:rPr>
              <a:t>Map Skills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Comic Sans MS" panose="030F0702030302020204" pitchFamily="66" charset="0"/>
              </a:rPr>
              <a:t>How do we find places on maps?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876800"/>
            <a:ext cx="2400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1701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09600"/>
            <a:ext cx="1790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4648200"/>
            <a:ext cx="18669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768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2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Vocabulary Term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4400">
                <a:solidFill>
                  <a:srgbClr val="FF0000"/>
                </a:solidFill>
              </a:rPr>
              <a:t>Compass</a:t>
            </a:r>
            <a:r>
              <a:rPr lang="en-US" altLang="en-US" smtClean="0"/>
              <a:t>	</a:t>
            </a:r>
          </a:p>
        </p:txBody>
      </p:sp>
      <p:sp>
        <p:nvSpPr>
          <p:cNvPr id="3076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4000" dirty="0">
                <a:solidFill>
                  <a:schemeClr val="bg2">
                    <a:lumMod val="50000"/>
                  </a:schemeClr>
                </a:solidFill>
              </a:rPr>
              <a:t>Is a tool that helps the user know what direction they are going.</a:t>
            </a:r>
          </a:p>
        </p:txBody>
      </p:sp>
      <p:pic>
        <p:nvPicPr>
          <p:cNvPr id="3077" name="Picture 4" descr="scho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76601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05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Directions on a Compass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295400"/>
            <a:ext cx="3810000" cy="48006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	</a:t>
            </a:r>
            <a:r>
              <a:rPr lang="en-US" altLang="en-US" sz="4000">
                <a:solidFill>
                  <a:srgbClr val="FF0000"/>
                </a:solidFill>
              </a:rPr>
              <a:t>Cardinal directions</a:t>
            </a:r>
            <a:r>
              <a:rPr lang="en-US" altLang="en-US" smtClean="0">
                <a:solidFill>
                  <a:srgbClr val="FF0000"/>
                </a:solidFill>
              </a:rPr>
              <a:t/>
            </a:r>
            <a:br>
              <a:rPr lang="en-US" altLang="en-US" smtClean="0">
                <a:solidFill>
                  <a:srgbClr val="FF0000"/>
                </a:solidFill>
              </a:rPr>
            </a:br>
            <a:r>
              <a:rPr lang="en-US" altLang="en-US" smtClean="0">
                <a:solidFill>
                  <a:srgbClr val="FF0000"/>
                </a:solidFill>
              </a:rPr>
              <a:t/>
            </a:r>
            <a:br>
              <a:rPr lang="en-US" altLang="en-US" smtClean="0">
                <a:solidFill>
                  <a:srgbClr val="FF0000"/>
                </a:solidFill>
              </a:rPr>
            </a:br>
            <a:endParaRPr lang="en-US" altLang="en-US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US" altLang="en-US" smtClean="0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z="4400">
                <a:solidFill>
                  <a:srgbClr val="FF0000"/>
                </a:solidFill>
              </a:rPr>
              <a:t>Intermediate directions</a:t>
            </a:r>
            <a:endParaRPr lang="en-US" altLang="en-US" sz="4400"/>
          </a:p>
        </p:txBody>
      </p:sp>
      <p:sp>
        <p:nvSpPr>
          <p:cNvPr id="4100" name="Content Placeholder 3"/>
          <p:cNvSpPr>
            <a:spLocks noGrp="1"/>
          </p:cNvSpPr>
          <p:nvPr>
            <p:ph sz="half" idx="2"/>
          </p:nvPr>
        </p:nvSpPr>
        <p:spPr>
          <a:xfrm>
            <a:off x="5562600" y="1295400"/>
            <a:ext cx="4419600" cy="4800600"/>
          </a:xfrm>
        </p:spPr>
        <p:txBody>
          <a:bodyPr>
            <a:normAutofit lnSpcReduction="10000"/>
          </a:bodyPr>
          <a:lstStyle/>
          <a:p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</a:rPr>
              <a:t>North, South, East, West</a:t>
            </a:r>
          </a:p>
          <a:p>
            <a:endParaRPr lang="en-US" alt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alt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alt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 alt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en-US" sz="3200" dirty="0">
                <a:solidFill>
                  <a:schemeClr val="bg2">
                    <a:lumMod val="50000"/>
                  </a:schemeClr>
                </a:solidFill>
              </a:rPr>
              <a:t>Northeast, Southeast, Southwest, Northwest</a:t>
            </a:r>
          </a:p>
        </p:txBody>
      </p:sp>
      <p:pic>
        <p:nvPicPr>
          <p:cNvPr id="4101" name="Picture 4" descr="schoo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372" y="2467430"/>
            <a:ext cx="1071563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compass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10200"/>
            <a:ext cx="1206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09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209800" y="609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en-US" smtClean="0"/>
              <a:t>Imaginary Lines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b="1" smtClean="0">
                <a:solidFill>
                  <a:srgbClr val="FF0000"/>
                </a:solidFill>
              </a:rPr>
              <a:t>Latitude and Longitude</a:t>
            </a:r>
            <a:endParaRPr lang="en-US" altLang="en-US" smtClean="0"/>
          </a:p>
        </p:txBody>
      </p:sp>
      <p:sp>
        <p:nvSpPr>
          <p:cNvPr id="512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</a:rPr>
              <a:t>The earth is divided into lots of lines called </a:t>
            </a:r>
            <a:r>
              <a:rPr lang="en-US" altLang="en-US" sz="2800" b="1" dirty="0" smtClean="0">
                <a:solidFill>
                  <a:schemeClr val="bg2">
                    <a:lumMod val="50000"/>
                  </a:schemeClr>
                </a:solidFill>
              </a:rPr>
              <a:t>latitude</a:t>
            </a:r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n-US" altLang="en-US" sz="2800" b="1" dirty="0" smtClean="0">
                <a:solidFill>
                  <a:schemeClr val="bg2">
                    <a:lumMod val="50000"/>
                  </a:schemeClr>
                </a:solidFill>
              </a:rPr>
              <a:t>longitude</a:t>
            </a:r>
          </a:p>
          <a:p>
            <a:endParaRPr lang="en-US" altLang="en-US" dirty="0" smtClean="0"/>
          </a:p>
        </p:txBody>
      </p:sp>
      <p:pic>
        <p:nvPicPr>
          <p:cNvPr id="5125" name="Picture 5" descr="Parallels of Lattitu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1" y="4038601"/>
            <a:ext cx="23780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Meridians of Long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505200"/>
            <a:ext cx="18161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78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34" y="127000"/>
            <a:ext cx="8596668" cy="1320800"/>
          </a:xfrm>
        </p:spPr>
        <p:txBody>
          <a:bodyPr>
            <a:normAutofit/>
          </a:bodyPr>
          <a:lstStyle/>
          <a:p>
            <a:r>
              <a:rPr lang="en-US" dirty="0" smtClean="0"/>
              <a:t>Vocabulary </a:t>
            </a:r>
            <a:r>
              <a:rPr lang="en-US" dirty="0" err="1" smtClean="0"/>
              <a:t>pg</a:t>
            </a:r>
            <a:r>
              <a:rPr lang="en-US" dirty="0" smtClean="0"/>
              <a:t> </a:t>
            </a:r>
            <a:r>
              <a:rPr lang="en-US" dirty="0"/>
              <a:t>3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Copy the following definitions: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28737"/>
            <a:ext cx="11760200" cy="4983163"/>
          </a:xfrm>
        </p:spPr>
        <p:txBody>
          <a:bodyPr>
            <a:normAutofit fontScale="25000" lnSpcReduction="20000"/>
          </a:bodyPr>
          <a:lstStyle/>
          <a:p>
            <a:pPr marL="1143000" indent="-1143000">
              <a:buFont typeface="+mj-lt"/>
              <a:buAutoNum type="arabicParenR"/>
            </a:pPr>
            <a:r>
              <a:rPr lang="en-US" sz="7200" b="1" u="sng" dirty="0"/>
              <a:t>Geography</a:t>
            </a:r>
            <a:r>
              <a:rPr lang="en-US" sz="7200" dirty="0"/>
              <a:t>- the study of the Earth, people, places and environments.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7200" b="1" u="sng" dirty="0"/>
              <a:t>Map Legend- </a:t>
            </a:r>
            <a:r>
              <a:rPr lang="en-US" sz="7200" dirty="0"/>
              <a:t>gives symbols to represent places on a map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7200" b="1" u="sng" dirty="0"/>
              <a:t>Map Scale- </a:t>
            </a:r>
            <a:r>
              <a:rPr lang="en-US" sz="7200" dirty="0"/>
              <a:t>compares distance on a map to actual distance on the Earth.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7200" b="1" u="sng" dirty="0"/>
              <a:t>Political Map</a:t>
            </a:r>
            <a:r>
              <a:rPr lang="en-US" sz="7200" dirty="0"/>
              <a:t>- a map that shows human-made features and boundaries such as cities, highways and countries.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7200" b="1" u="sng" dirty="0"/>
              <a:t>Physical Map- </a:t>
            </a:r>
            <a:r>
              <a:rPr lang="en-US" sz="7200" dirty="0"/>
              <a:t>a map that shows naturally occurring physical features of the Earth.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7200" b="1" u="sng" dirty="0"/>
              <a:t>Continent-</a:t>
            </a:r>
            <a:r>
              <a:rPr lang="en-US" sz="7200" dirty="0"/>
              <a:t>  one of seven major land masses of the Earth’s surface</a:t>
            </a:r>
            <a:r>
              <a:rPr lang="en-US" sz="7200" dirty="0" smtClean="0"/>
              <a:t>.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7200" b="1" u="sng" dirty="0"/>
              <a:t>Absolute location-</a:t>
            </a:r>
            <a:r>
              <a:rPr lang="en-US" sz="7200" dirty="0"/>
              <a:t> description of a place using grid coordinates (latitude and longitude</a:t>
            </a:r>
            <a:r>
              <a:rPr lang="en-US" sz="7200" dirty="0" smtClean="0"/>
              <a:t>)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7200" b="1" u="sng" dirty="0"/>
              <a:t>Relative location</a:t>
            </a:r>
            <a:r>
              <a:rPr lang="en-US" sz="7200" dirty="0"/>
              <a:t>- description of a place using the relation of one place to </a:t>
            </a:r>
            <a:r>
              <a:rPr lang="en-US" sz="7200" dirty="0" smtClean="0"/>
              <a:t>another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7200" b="1" u="sng" dirty="0" smtClean="0"/>
              <a:t>Compass </a:t>
            </a:r>
            <a:r>
              <a:rPr lang="en-US" sz="7200" b="1" u="sng" dirty="0"/>
              <a:t>rose</a:t>
            </a:r>
            <a:r>
              <a:rPr lang="en-US" sz="7200" dirty="0"/>
              <a:t>-a directional arrow that shows cardinal and sometimes intermediate directions on a map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7200" b="1" u="sng" dirty="0"/>
              <a:t>Immigrant</a:t>
            </a:r>
            <a:r>
              <a:rPr lang="en-US" sz="7200" dirty="0"/>
              <a:t>- a person who leaves one area to settle in another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7200" b="1" u="sng" dirty="0" smtClean="0"/>
              <a:t>Migrate</a:t>
            </a:r>
            <a:r>
              <a:rPr lang="en-US" sz="7200" dirty="0" smtClean="0"/>
              <a:t>- to move from one geographic region to another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7200" b="1" u="sng" dirty="0" smtClean="0"/>
              <a:t>Pull </a:t>
            </a:r>
            <a:r>
              <a:rPr lang="en-US" sz="7200" b="1" u="sng" dirty="0"/>
              <a:t>factor</a:t>
            </a:r>
            <a:r>
              <a:rPr lang="en-US" sz="7200" dirty="0"/>
              <a:t>- a reason that would attract someone to move to another place</a:t>
            </a:r>
          </a:p>
          <a:p>
            <a:pPr marL="1143000" indent="-1143000">
              <a:buFont typeface="+mj-lt"/>
              <a:buAutoNum type="arabicParenR"/>
            </a:pPr>
            <a:r>
              <a:rPr lang="en-US" sz="7200" b="1" u="sng" dirty="0"/>
              <a:t>Push factor</a:t>
            </a:r>
            <a:r>
              <a:rPr lang="en-US" sz="7200" dirty="0"/>
              <a:t>- a reason that would make someone want to leave their place and go somewhere else</a:t>
            </a:r>
          </a:p>
          <a:p>
            <a:pPr marL="514350" indent="-514350">
              <a:buAutoNum type="arabicParenR"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916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800" b="1"/>
              <a:t>Lines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33600" y="1295400"/>
            <a:ext cx="7772400" cy="4114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3600" dirty="0">
                <a:solidFill>
                  <a:srgbClr val="FF0000"/>
                </a:solidFill>
              </a:rPr>
              <a:t>Longitude			</a:t>
            </a:r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</a:rPr>
              <a:t> lines run north 					and south.</a:t>
            </a:r>
          </a:p>
          <a:p>
            <a:pPr eaLnBrk="1" hangingPunct="1"/>
            <a:endParaRPr lang="en-US" altLang="en-US" sz="36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</a:rPr>
              <a:t>Latitude 			</a:t>
            </a:r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</a:rPr>
              <a:t>lines run east 						and west. </a:t>
            </a:r>
          </a:p>
          <a:p>
            <a:pPr eaLnBrk="1" hangingPunct="1"/>
            <a:endParaRPr lang="en-US" altLang="en-US" sz="3600" dirty="0">
              <a:solidFill>
                <a:srgbClr val="FFFF00"/>
              </a:solidFill>
            </a:endParaRPr>
          </a:p>
          <a:p>
            <a:pPr eaLnBrk="1" hangingPunct="1"/>
            <a:r>
              <a:rPr lang="en-US" altLang="en-US" sz="3600" dirty="0">
                <a:solidFill>
                  <a:srgbClr val="FF0000"/>
                </a:solidFill>
              </a:rPr>
              <a:t>The lines measure 	</a:t>
            </a:r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</a:rPr>
              <a:t>distances in 						degrees.</a:t>
            </a:r>
            <a:r>
              <a:rPr lang="en-US" altLang="en-US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6148" name="Picture 5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28600"/>
            <a:ext cx="8810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09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2895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Comic Sans MS" panose="030F0702030302020204" pitchFamily="66" charset="0"/>
              </a:rPr>
              <a:t>Latitude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0" y="609600"/>
            <a:ext cx="46482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b="1" i="1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Lines run </a:t>
            </a:r>
            <a:r>
              <a:rPr lang="en-US" altLang="en-US" sz="3600" b="1" i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horizontally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6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Measures distance North or South from the Equator.</a:t>
            </a:r>
          </a:p>
          <a:p>
            <a:pPr eaLnBrk="1" hangingPunct="1">
              <a:lnSpc>
                <a:spcPct val="90000"/>
              </a:lnSpc>
            </a:pPr>
            <a:endParaRPr lang="en-US" altLang="en-US" sz="36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36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The Equator </a:t>
            </a:r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is 0 degrees Latitude.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b="1" i="1" dirty="0">
              <a:latin typeface="Comic Sans MS" panose="030F0702030302020204" pitchFamily="66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4384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67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609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smtClean="0"/>
              <a:t>Where is 0 degree?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181600" y="1676400"/>
            <a:ext cx="47244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</a:rPr>
              <a:t>Is 0 degree latitude. </a:t>
            </a:r>
          </a:p>
          <a:p>
            <a:pPr eaLnBrk="1" hangingPunct="1"/>
            <a:endParaRPr lang="en-US" altLang="en-US" sz="3600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</a:rPr>
              <a:t>imaginary belt that runs halfway point between the North Pole and the South Pole.</a:t>
            </a:r>
          </a:p>
        </p:txBody>
      </p:sp>
      <p:pic>
        <p:nvPicPr>
          <p:cNvPr id="8196" name="Picture 6" descr="equ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505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2057400" y="1981200"/>
            <a:ext cx="2590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4400" b="1">
                <a:solidFill>
                  <a:srgbClr val="FF0000"/>
                </a:solidFill>
              </a:rPr>
              <a:t>equator</a:t>
            </a:r>
            <a:endParaRPr lang="en-US" altLang="en-US" sz="4400"/>
          </a:p>
        </p:txBody>
      </p:sp>
    </p:spTree>
    <p:extLst>
      <p:ext uri="{BB962C8B-B14F-4D97-AF65-F5344CB8AC3E}">
        <p14:creationId xmlns:p14="http://schemas.microsoft.com/office/powerpoint/2010/main" val="302136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0" y="0"/>
            <a:ext cx="7772400" cy="6184900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mtClean="0"/>
              <a:t>Latitude 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2400" b="1"/>
              <a:t>North Pole</a:t>
            </a:r>
            <a:br>
              <a:rPr lang="en-US" altLang="en-US" sz="2400" b="1"/>
            </a:br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800" b="1"/>
              <a:t/>
            </a:r>
            <a:br>
              <a:rPr lang="en-US" altLang="en-US" sz="800" b="1"/>
            </a:br>
            <a:r>
              <a:rPr lang="en-US" altLang="en-US" sz="800" b="1"/>
              <a:t/>
            </a:r>
            <a:br>
              <a:rPr lang="en-US" altLang="en-US" sz="800" b="1"/>
            </a:br>
            <a:r>
              <a:rPr lang="en-US" altLang="en-US" sz="800" b="1"/>
              <a:t/>
            </a:r>
            <a:br>
              <a:rPr lang="en-US" altLang="en-US" sz="800" b="1"/>
            </a:br>
            <a:r>
              <a:rPr lang="en-US" altLang="en-US" sz="800" b="1"/>
              <a:t/>
            </a:r>
            <a:br>
              <a:rPr lang="en-US" altLang="en-US" sz="800" b="1"/>
            </a:br>
            <a:r>
              <a:rPr lang="en-US" altLang="en-US" sz="800" b="1"/>
              <a:t/>
            </a:r>
            <a:br>
              <a:rPr lang="en-US" altLang="en-US" sz="800" b="1"/>
            </a:br>
            <a:r>
              <a:rPr lang="en-US" altLang="en-US" sz="800" b="1"/>
              <a:t/>
            </a:r>
            <a:br>
              <a:rPr lang="en-US" altLang="en-US" sz="800" b="1"/>
            </a:br>
            <a:r>
              <a:rPr lang="en-US" altLang="en-US" sz="800" b="1"/>
              <a:t/>
            </a:r>
            <a:br>
              <a:rPr lang="en-US" altLang="en-US" sz="800" b="1"/>
            </a:br>
            <a:r>
              <a:rPr lang="en-US" altLang="en-US" sz="800" b="1"/>
              <a:t/>
            </a:r>
            <a:br>
              <a:rPr lang="en-US" altLang="en-US" sz="800" b="1"/>
            </a:br>
            <a:r>
              <a:rPr lang="en-US" altLang="en-US" sz="800" b="1"/>
              <a:t/>
            </a:r>
            <a:br>
              <a:rPr lang="en-US" altLang="en-US" sz="800" b="1"/>
            </a:br>
            <a:r>
              <a:rPr lang="en-US" altLang="en-US" sz="800" b="1"/>
              <a:t/>
            </a:r>
            <a:br>
              <a:rPr lang="en-US" altLang="en-US" sz="800" b="1"/>
            </a:br>
            <a:r>
              <a:rPr lang="en-US" altLang="en-US" sz="800" b="1"/>
              <a:t/>
            </a:r>
            <a:br>
              <a:rPr lang="en-US" altLang="en-US" sz="800" b="1"/>
            </a:br>
            <a:r>
              <a:rPr lang="en-US" altLang="en-US" sz="800" b="1"/>
              <a:t/>
            </a:r>
            <a:br>
              <a:rPr lang="en-US" altLang="en-US" sz="800" b="1"/>
            </a:br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2400" b="1"/>
              <a:t> South Pole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905000"/>
            <a:ext cx="2362200" cy="4114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    Lines of North latitude are numbered from 0</a:t>
            </a:r>
            <a:r>
              <a:rPr lang="en-US" altLang="en-US" sz="2400" b="1">
                <a:cs typeface="Times New Roman" panose="02020603050405020304" pitchFamily="18" charset="0"/>
              </a:rPr>
              <a:t>° to 90° are N.L.</a:t>
            </a:r>
            <a:r>
              <a:rPr lang="en-US" altLang="en-US" sz="2000">
                <a:cs typeface="Times New Roman" panose="02020603050405020304" pitchFamily="18" charset="0"/>
              </a:rPr>
              <a:t>  </a:t>
            </a:r>
            <a:endParaRPr lang="en-US" altLang="en-US" sz="2000"/>
          </a:p>
          <a:p>
            <a:pPr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229600" y="3124200"/>
            <a:ext cx="2209800" cy="2895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    Lines of South latitude are numbered from 0</a:t>
            </a:r>
            <a:r>
              <a:rPr lang="en-US" altLang="en-US" sz="2400" b="1">
                <a:cs typeface="Times New Roman" panose="02020603050405020304" pitchFamily="18" charset="0"/>
              </a:rPr>
              <a:t>° -90° are S.L. </a:t>
            </a:r>
          </a:p>
        </p:txBody>
      </p:sp>
      <p:pic>
        <p:nvPicPr>
          <p:cNvPr id="9221" name="Picture 5" descr="latitud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1905000"/>
            <a:ext cx="36861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7924800" y="3124201"/>
            <a:ext cx="533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altLang="en-US" sz="1200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581400" y="1828801"/>
            <a:ext cx="609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endParaRPr lang="en-US" altLang="en-US" sz="12000">
              <a:solidFill>
                <a:srgbClr val="CC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6096000" y="167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90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6629400" y="17526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80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7010400" y="1981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70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7315200" y="21717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7543800" y="2413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7696200" y="2628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7848600" y="3048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7785100" y="2844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30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7848600" y="32766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6096000" y="5486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90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7010400" y="5257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80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7315200" y="5029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70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7531100" y="47879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60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7620000" y="45720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7696200" y="43434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40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7848600" y="38862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7848600" y="36576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7772400" y="4114800"/>
            <a:ext cx="60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solidFill>
                  <a:schemeClr val="bg1"/>
                </a:solidFill>
                <a:latin typeface="Times New Roman" panose="02020603050405020304" pitchFamily="18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1270212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-228600"/>
            <a:ext cx="7772400" cy="6324600"/>
          </a:xfrm>
        </p:spPr>
        <p:txBody>
          <a:bodyPr/>
          <a:lstStyle/>
          <a:p>
            <a:pPr eaLnBrk="1" hangingPunct="1"/>
            <a:r>
              <a:rPr lang="en-US" altLang="en-US" sz="200"/>
              <a:t/>
            </a:r>
            <a:br>
              <a:rPr lang="en-US" altLang="en-US" sz="200"/>
            </a:br>
            <a:r>
              <a:rPr lang="en-US" altLang="en-US" sz="200"/>
              <a:t/>
            </a:r>
            <a:br>
              <a:rPr lang="en-US" altLang="en-US" sz="200"/>
            </a:br>
            <a:r>
              <a:rPr lang="en-US" altLang="en-US" sz="200"/>
              <a:t/>
            </a:r>
            <a:br>
              <a:rPr lang="en-US" altLang="en-US" sz="200"/>
            </a:br>
            <a:r>
              <a:rPr lang="en-US" altLang="en-US" sz="200"/>
              <a:t/>
            </a:r>
            <a:br>
              <a:rPr lang="en-US" altLang="en-US" sz="200"/>
            </a:br>
            <a:r>
              <a:rPr lang="en-US" altLang="en-US" sz="200"/>
              <a:t/>
            </a:r>
            <a:br>
              <a:rPr lang="en-US" altLang="en-US" sz="200"/>
            </a:br>
            <a:r>
              <a:rPr lang="en-US" altLang="en-US" sz="200"/>
              <a:t/>
            </a:r>
            <a:br>
              <a:rPr lang="en-US" altLang="en-US" sz="200"/>
            </a:br>
            <a:r>
              <a:rPr lang="en-US" altLang="en-US" smtClean="0"/>
              <a:t>Latitude</a:t>
            </a:r>
            <a:br>
              <a:rPr lang="en-US" altLang="en-US" smtClean="0"/>
            </a:br>
            <a:r>
              <a:rPr lang="en-US" altLang="en-US" smtClean="0"/>
              <a:t/>
            </a:r>
            <a:br>
              <a:rPr lang="en-US" altLang="en-US" smtClean="0"/>
            </a:br>
            <a:r>
              <a:rPr lang="en-US" altLang="en-US" sz="1800" b="1"/>
              <a:t>The North Pole </a:t>
            </a:r>
            <a:br>
              <a:rPr lang="en-US" altLang="en-US" sz="1800" b="1"/>
            </a:br>
            <a:r>
              <a:rPr lang="en-US" altLang="en-US" sz="1800" b="1"/>
              <a:t>is at 90</a:t>
            </a:r>
            <a:r>
              <a:rPr lang="en-US" altLang="en-US" sz="1800" b="1">
                <a:cs typeface="Times New Roman" panose="02020603050405020304" pitchFamily="18" charset="0"/>
              </a:rPr>
              <a:t>° N</a:t>
            </a:r>
            <a:r>
              <a:rPr lang="en-US" altLang="en-US" sz="1600" b="1">
                <a:cs typeface="Times New Roman" panose="02020603050405020304" pitchFamily="18" charset="0"/>
              </a:rPr>
              <a:t/>
            </a:r>
            <a:br>
              <a:rPr lang="en-US" altLang="en-US" sz="1600" b="1">
                <a:cs typeface="Times New Roman" panose="02020603050405020304" pitchFamily="18" charset="0"/>
              </a:rPr>
            </a:br>
            <a:r>
              <a:rPr lang="en-US" altLang="en-US" sz="1600" b="1">
                <a:cs typeface="Times New Roman" panose="02020603050405020304" pitchFamily="18" charset="0"/>
              </a:rPr>
              <a:t/>
            </a:r>
            <a:br>
              <a:rPr lang="en-US" altLang="en-US" sz="1600" b="1">
                <a:cs typeface="Times New Roman" panose="02020603050405020304" pitchFamily="18" charset="0"/>
              </a:rPr>
            </a:br>
            <a:r>
              <a:rPr lang="en-US" altLang="en-US" sz="1600" b="1">
                <a:cs typeface="Times New Roman" panose="02020603050405020304" pitchFamily="18" charset="0"/>
              </a:rPr>
              <a:t/>
            </a:r>
            <a:br>
              <a:rPr lang="en-US" altLang="en-US" sz="1600" b="1">
                <a:cs typeface="Times New Roman" panose="02020603050405020304" pitchFamily="18" charset="0"/>
              </a:rPr>
            </a:br>
            <a:r>
              <a:rPr lang="en-US" altLang="en-US" sz="1600" b="1">
                <a:cs typeface="Times New Roman" panose="02020603050405020304" pitchFamily="18" charset="0"/>
              </a:rPr>
              <a:t/>
            </a:r>
            <a:br>
              <a:rPr lang="en-US" altLang="en-US" sz="1600" b="1">
                <a:cs typeface="Times New Roman" panose="02020603050405020304" pitchFamily="18" charset="0"/>
              </a:rPr>
            </a:br>
            <a:r>
              <a:rPr lang="en-US" altLang="en-US" sz="1600" b="1">
                <a:cs typeface="Times New Roman" panose="02020603050405020304" pitchFamily="18" charset="0"/>
              </a:rPr>
              <a:t/>
            </a:r>
            <a:br>
              <a:rPr lang="en-US" altLang="en-US" sz="1600" b="1">
                <a:cs typeface="Times New Roman" panose="02020603050405020304" pitchFamily="18" charset="0"/>
              </a:rPr>
            </a:br>
            <a:r>
              <a:rPr lang="en-US" altLang="en-US" sz="1600" b="1">
                <a:cs typeface="Times New Roman" panose="02020603050405020304" pitchFamily="18" charset="0"/>
              </a:rPr>
              <a:t/>
            </a:r>
            <a:br>
              <a:rPr lang="en-US" altLang="en-US" sz="1600" b="1">
                <a:cs typeface="Times New Roman" panose="02020603050405020304" pitchFamily="18" charset="0"/>
              </a:rPr>
            </a:br>
            <a:r>
              <a:rPr lang="en-US" altLang="en-US" sz="1600" b="1">
                <a:cs typeface="Times New Roman" panose="02020603050405020304" pitchFamily="18" charset="0"/>
              </a:rPr>
              <a:t/>
            </a:r>
            <a:br>
              <a:rPr lang="en-US" altLang="en-US" sz="1600" b="1">
                <a:cs typeface="Times New Roman" panose="02020603050405020304" pitchFamily="18" charset="0"/>
              </a:rPr>
            </a:br>
            <a:r>
              <a:rPr lang="en-US" altLang="en-US" sz="1600" b="1">
                <a:cs typeface="Times New Roman" panose="02020603050405020304" pitchFamily="18" charset="0"/>
              </a:rPr>
              <a:t/>
            </a:r>
            <a:br>
              <a:rPr lang="en-US" altLang="en-US" sz="1600" b="1">
                <a:cs typeface="Times New Roman" panose="02020603050405020304" pitchFamily="18" charset="0"/>
              </a:rPr>
            </a:br>
            <a:r>
              <a:rPr lang="en-US" altLang="en-US" sz="1600" b="1">
                <a:cs typeface="Times New Roman" panose="02020603050405020304" pitchFamily="18" charset="0"/>
              </a:rPr>
              <a:t/>
            </a:r>
            <a:br>
              <a:rPr lang="en-US" altLang="en-US" sz="1600" b="1">
                <a:cs typeface="Times New Roman" panose="02020603050405020304" pitchFamily="18" charset="0"/>
              </a:rPr>
            </a:br>
            <a:r>
              <a:rPr lang="en-US" altLang="en-US" sz="1600" b="1">
                <a:cs typeface="Times New Roman" panose="02020603050405020304" pitchFamily="18" charset="0"/>
              </a:rPr>
              <a:t/>
            </a:r>
            <a:br>
              <a:rPr lang="en-US" altLang="en-US" sz="1600" b="1">
                <a:cs typeface="Times New Roman" panose="02020603050405020304" pitchFamily="18" charset="0"/>
              </a:rPr>
            </a:br>
            <a:r>
              <a:rPr lang="en-US" altLang="en-US" sz="1600" b="1">
                <a:cs typeface="Times New Roman" panose="02020603050405020304" pitchFamily="18" charset="0"/>
              </a:rPr>
              <a:t/>
            </a:r>
            <a:br>
              <a:rPr lang="en-US" altLang="en-US" sz="1600" b="1">
                <a:cs typeface="Times New Roman" panose="02020603050405020304" pitchFamily="18" charset="0"/>
              </a:rPr>
            </a:br>
            <a:r>
              <a:rPr lang="en-US" altLang="en-US" sz="1600" b="1">
                <a:cs typeface="Times New Roman" panose="02020603050405020304" pitchFamily="18" charset="0"/>
              </a:rPr>
              <a:t/>
            </a:r>
            <a:br>
              <a:rPr lang="en-US" altLang="en-US" sz="1600" b="1">
                <a:cs typeface="Times New Roman" panose="02020603050405020304" pitchFamily="18" charset="0"/>
              </a:rPr>
            </a:br>
            <a:r>
              <a:rPr lang="en-US" altLang="en-US" sz="200" b="1">
                <a:cs typeface="Times New Roman" panose="02020603050405020304" pitchFamily="18" charset="0"/>
              </a:rPr>
              <a:t/>
            </a:r>
            <a:br>
              <a:rPr lang="en-US" altLang="en-US" sz="200" b="1">
                <a:cs typeface="Times New Roman" panose="02020603050405020304" pitchFamily="18" charset="0"/>
              </a:rPr>
            </a:br>
            <a:r>
              <a:rPr lang="en-US" altLang="en-US" sz="200" b="1">
                <a:cs typeface="Times New Roman" panose="02020603050405020304" pitchFamily="18" charset="0"/>
              </a:rPr>
              <a:t/>
            </a:r>
            <a:br>
              <a:rPr lang="en-US" altLang="en-US" sz="200" b="1">
                <a:cs typeface="Times New Roman" panose="02020603050405020304" pitchFamily="18" charset="0"/>
              </a:rPr>
            </a:br>
            <a:r>
              <a:rPr lang="en-US" altLang="en-US" sz="1600" b="1">
                <a:cs typeface="Times New Roman" panose="02020603050405020304" pitchFamily="18" charset="0"/>
              </a:rPr>
              <a:t/>
            </a:r>
            <a:br>
              <a:rPr lang="en-US" altLang="en-US" sz="1600" b="1">
                <a:cs typeface="Times New Roman" panose="02020603050405020304" pitchFamily="18" charset="0"/>
              </a:rPr>
            </a:br>
            <a:r>
              <a:rPr lang="en-US" altLang="en-US" sz="800" b="1">
                <a:cs typeface="Times New Roman" panose="02020603050405020304" pitchFamily="18" charset="0"/>
              </a:rPr>
              <a:t/>
            </a:r>
            <a:br>
              <a:rPr lang="en-US" altLang="en-US" sz="800" b="1">
                <a:cs typeface="Times New Roman" panose="02020603050405020304" pitchFamily="18" charset="0"/>
              </a:rPr>
            </a:br>
            <a:r>
              <a:rPr lang="en-US" altLang="en-US" sz="800" b="1">
                <a:cs typeface="Times New Roman" panose="02020603050405020304" pitchFamily="18" charset="0"/>
              </a:rPr>
              <a:t/>
            </a:r>
            <a:br>
              <a:rPr lang="en-US" altLang="en-US" sz="800" b="1">
                <a:cs typeface="Times New Roman" panose="02020603050405020304" pitchFamily="18" charset="0"/>
              </a:rPr>
            </a:br>
            <a:r>
              <a:rPr lang="en-US" altLang="en-US" sz="1800" b="1"/>
              <a:t>The South Pole </a:t>
            </a:r>
            <a:br>
              <a:rPr lang="en-US" altLang="en-US" sz="1800" b="1"/>
            </a:br>
            <a:r>
              <a:rPr lang="en-US" altLang="en-US" sz="1800" b="1"/>
              <a:t>is at 90</a:t>
            </a:r>
            <a:r>
              <a:rPr lang="en-US" altLang="en-US" sz="1800" b="1">
                <a:cs typeface="Times New Roman" panose="02020603050405020304" pitchFamily="18" charset="0"/>
              </a:rPr>
              <a:t>° S</a:t>
            </a:r>
            <a:r>
              <a:rPr lang="en-US" altLang="en-US" sz="1800" b="1"/>
              <a:t/>
            </a:r>
            <a:br>
              <a:rPr lang="en-US" altLang="en-US" sz="1800" b="1"/>
            </a:br>
            <a:endParaRPr lang="en-US" altLang="en-US" sz="1800" b="1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2209800"/>
            <a:ext cx="23622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/>
              <a:t>    The equator is at 0</a:t>
            </a:r>
            <a:r>
              <a:rPr lang="en-US" altLang="en-US" sz="2400" b="1">
                <a:cs typeface="Times New Roman" panose="02020603050405020304" pitchFamily="18" charset="0"/>
              </a:rPr>
              <a:t>° latitude.  It is neither north nor south.  It is at the center between north and south.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391400" y="2133600"/>
            <a:ext cx="2895600" cy="4267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/>
              <a:t>    40</a:t>
            </a:r>
            <a:r>
              <a:rPr lang="en-US" altLang="en-US" sz="2400" b="1">
                <a:cs typeface="Times New Roman" panose="02020603050405020304" pitchFamily="18" charset="0"/>
              </a:rPr>
              <a:t>° N is the 40° line of latitude north of the equator.</a:t>
            </a:r>
            <a:r>
              <a:rPr lang="en-US" altLang="en-US" b="1">
                <a:cs typeface="Times New Roman" panose="02020603050405020304" pitchFamily="18" charset="0"/>
              </a:rPr>
              <a:t>  </a:t>
            </a:r>
          </a:p>
          <a:p>
            <a:pPr eaLnBrk="1" hangingPunct="1">
              <a:buFontTx/>
              <a:buNone/>
            </a:pPr>
            <a:endParaRPr lang="en-US" altLang="en-US" sz="800"/>
          </a:p>
          <a:p>
            <a:pPr eaLnBrk="1" hangingPunct="1">
              <a:buFontTx/>
              <a:buNone/>
            </a:pPr>
            <a:endParaRPr lang="en-US" altLang="en-US" sz="800"/>
          </a:p>
          <a:p>
            <a:pPr eaLnBrk="1" hangingPunct="1">
              <a:buFontTx/>
              <a:buNone/>
            </a:pPr>
            <a:endParaRPr lang="en-US" altLang="en-US" sz="800"/>
          </a:p>
          <a:p>
            <a:pPr eaLnBrk="1" hangingPunct="1">
              <a:buFontTx/>
              <a:buNone/>
            </a:pPr>
            <a:endParaRPr lang="en-US" altLang="en-US" sz="800"/>
          </a:p>
          <a:p>
            <a:pPr eaLnBrk="1" hangingPunct="1">
              <a:buFontTx/>
              <a:buNone/>
            </a:pPr>
            <a:endParaRPr lang="en-US" altLang="en-US" sz="800"/>
          </a:p>
          <a:p>
            <a:pPr eaLnBrk="1" hangingPunct="1">
              <a:buFontTx/>
              <a:buNone/>
            </a:pPr>
            <a:endParaRPr lang="en-US" altLang="en-US" sz="800"/>
          </a:p>
          <a:p>
            <a:pPr eaLnBrk="1" hangingPunct="1"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    40° S is the 40° line of latitude south of the equator.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438400" y="1371601"/>
            <a:ext cx="731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981200" y="914401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3962400" y="327660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rot="5354257">
            <a:off x="7200107" y="4075907"/>
            <a:ext cx="534987" cy="6096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7010400" y="2362200"/>
            <a:ext cx="609600" cy="533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0250" name="Picture 10" descr="lat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362201"/>
            <a:ext cx="24669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7667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Major lines of latitude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</a:rPr>
              <a:t>North Pole</a:t>
            </a:r>
          </a:p>
          <a:p>
            <a:pPr eaLnBrk="1" hangingPunct="1"/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</a:rPr>
              <a:t>Arctic Circle</a:t>
            </a:r>
          </a:p>
          <a:p>
            <a:pPr eaLnBrk="1" hangingPunct="1"/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</a:rPr>
              <a:t>Tropic of Cancer</a:t>
            </a:r>
          </a:p>
          <a:p>
            <a:pPr eaLnBrk="1" hangingPunct="1"/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</a:rPr>
              <a:t>Equator</a:t>
            </a:r>
          </a:p>
          <a:p>
            <a:pPr eaLnBrk="1" hangingPunct="1"/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</a:rPr>
              <a:t>Tropic of Capricorn</a:t>
            </a:r>
          </a:p>
          <a:p>
            <a:pPr eaLnBrk="1" hangingPunct="1"/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</a:rPr>
              <a:t>Antarctic Circle</a:t>
            </a:r>
          </a:p>
          <a:p>
            <a:pPr eaLnBrk="1" hangingPunct="1"/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</a:rPr>
              <a:t>South Pole</a:t>
            </a:r>
          </a:p>
        </p:txBody>
      </p:sp>
      <p:pic>
        <p:nvPicPr>
          <p:cNvPr id="11268" name="Picture 5" descr="LatitudeLin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3714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65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  <a:latin typeface="Comic Sans MS" panose="030F0702030302020204" pitchFamily="66" charset="0"/>
              </a:rPr>
              <a:t>Longitude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362200"/>
            <a:ext cx="8915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Lines of Longitude run </a:t>
            </a:r>
            <a:r>
              <a:rPr lang="en-US" altLang="en-US" sz="2800" b="1" i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vertically.</a:t>
            </a:r>
            <a:endParaRPr lang="en-US" altLang="en-US" sz="28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They are also called </a:t>
            </a:r>
            <a:r>
              <a:rPr lang="en-US" altLang="en-US" sz="2800" b="1" i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Meridians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locate places </a:t>
            </a:r>
            <a:r>
              <a:rPr lang="en-US" altLang="en-US" sz="2800" b="1" i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East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or</a:t>
            </a:r>
            <a:r>
              <a:rPr lang="en-US" altLang="en-US" sz="2800" b="1" i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West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of the Prime Meridian.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There are 180 degrees of east Longitude, and 180 degrees of west Longitude.</a:t>
            </a:r>
            <a:endParaRPr lang="en-US" altLang="en-US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US" altLang="en-US" sz="2800" b="1" i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Prime Meridian </a:t>
            </a:r>
            <a:r>
              <a:rPr lang="en-US" altLang="en-US" sz="2800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is found in Greenwich, England and is 0 degrees Longitude.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81000"/>
            <a:ext cx="2362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1181100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42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685800"/>
            <a:ext cx="3810000" cy="5410200"/>
          </a:xfrm>
        </p:spPr>
        <p:txBody>
          <a:bodyPr/>
          <a:lstStyle/>
          <a:p>
            <a:r>
              <a:rPr lang="en-US" altLang="en-US" sz="4000" dirty="0">
                <a:solidFill>
                  <a:srgbClr val="FF0000"/>
                </a:solidFill>
              </a:rPr>
              <a:t>Longitude</a:t>
            </a:r>
          </a:p>
        </p:txBody>
      </p:sp>
      <p:sp>
        <p:nvSpPr>
          <p:cNvPr id="13316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685800"/>
            <a:ext cx="4724400" cy="5410200"/>
          </a:xfrm>
        </p:spPr>
        <p:txBody>
          <a:bodyPr/>
          <a:lstStyle/>
          <a:p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</a:rPr>
              <a:t>Lines run vertically</a:t>
            </a:r>
          </a:p>
          <a:p>
            <a:endParaRPr lang="en-US" altLang="en-US" sz="3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</a:rPr>
              <a:t>Longitude lines are called Meridians</a:t>
            </a:r>
          </a:p>
          <a:p>
            <a:endParaRPr lang="en-US" altLang="en-US" sz="36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altLang="en-US" sz="3600" dirty="0">
                <a:solidFill>
                  <a:schemeClr val="bg2">
                    <a:lumMod val="50000"/>
                  </a:schemeClr>
                </a:solidFill>
              </a:rPr>
              <a:t>The main Meridian is called the PRIME MERIDIAN</a:t>
            </a:r>
          </a:p>
        </p:txBody>
      </p:sp>
      <p:pic>
        <p:nvPicPr>
          <p:cNvPr id="13317" name="Picture 9" descr="longitu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1"/>
            <a:ext cx="39433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92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"/>
            <a:ext cx="8229600" cy="1908215"/>
          </a:xfrm>
        </p:spPr>
        <p:txBody>
          <a:bodyPr>
            <a:spAutoFit/>
          </a:bodyPr>
          <a:lstStyle/>
          <a:p>
            <a:pPr eaLnBrk="1" hangingPunct="1"/>
            <a:r>
              <a:rPr lang="en-US" altLang="en-US" smtClean="0"/>
              <a:t>Longitude</a:t>
            </a:r>
            <a:br>
              <a:rPr lang="en-US" altLang="en-US" smtClean="0"/>
            </a:br>
            <a:r>
              <a:rPr lang="en-US" altLang="en-US" sz="800"/>
              <a:t/>
            </a:r>
            <a:br>
              <a:rPr lang="en-US" altLang="en-US" sz="800"/>
            </a:br>
            <a:r>
              <a:rPr lang="en-US" altLang="en-US" sz="800"/>
              <a:t/>
            </a:r>
            <a:br>
              <a:rPr lang="en-US" altLang="en-US" sz="800"/>
            </a:br>
            <a:r>
              <a:rPr lang="en-US" altLang="en-US" sz="800"/>
              <a:t>				        </a:t>
            </a:r>
            <a:r>
              <a:rPr lang="en-US" altLang="en-US" sz="2400" b="1"/>
              <a:t>Lines of longitude begin </a:t>
            </a:r>
            <a:br>
              <a:rPr lang="en-US" altLang="en-US" sz="2400" b="1"/>
            </a:br>
            <a:r>
              <a:rPr lang="en-US" altLang="en-US" sz="2400" b="1"/>
              <a:t>				 at the Prime Meridian</a:t>
            </a:r>
            <a:r>
              <a:rPr lang="en-US" altLang="en-US" sz="2400" b="1">
                <a:cs typeface="Times New Roman" panose="02020603050405020304" pitchFamily="18" charset="0"/>
              </a:rPr>
              <a:t>.  </a:t>
            </a:r>
            <a:r>
              <a:rPr lang="en-US" altLang="en-US" sz="1800">
                <a:cs typeface="Times New Roman" panose="02020603050405020304" pitchFamily="18" charset="0"/>
              </a:rPr>
              <a:t/>
            </a:r>
            <a:br>
              <a:rPr lang="en-US" altLang="en-US" sz="1800">
                <a:cs typeface="Times New Roman" panose="02020603050405020304" pitchFamily="18" charset="0"/>
              </a:rPr>
            </a:br>
            <a:endParaRPr lang="en-US" altLang="en-US" sz="1800">
              <a:cs typeface="Times New Roman" panose="02020603050405020304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28800" y="2286000"/>
            <a:ext cx="7772400" cy="4267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/>
              <a:t>60</a:t>
            </a:r>
            <a:r>
              <a:rPr lang="en-US" altLang="en-US" sz="2400" b="1">
                <a:cs typeface="Times New Roman" panose="02020603050405020304" pitchFamily="18" charset="0"/>
              </a:rPr>
              <a:t>° W is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60° line of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longitude west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of the Prime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b="1">
                <a:cs typeface="Times New Roman" panose="02020603050405020304" pitchFamily="18" charset="0"/>
              </a:rPr>
              <a:t>Meridian.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mtClean="0">
                <a:cs typeface="Times New Roman" panose="02020603050405020304" pitchFamily="18" charset="0"/>
              </a:rPr>
              <a:t>    The Prime Meridian is located at 0°.  It is neither east or west 	</a:t>
            </a:r>
            <a:endParaRPr lang="en-US" altLang="en-US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 b="1">
              <a:cs typeface="Times New Roman" panose="02020603050405020304" pitchFamily="18" charset="0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001000" y="2209800"/>
            <a:ext cx="2209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b="1"/>
              <a:t>    60</a:t>
            </a:r>
            <a:r>
              <a:rPr lang="en-US" altLang="en-US" sz="2400" b="1">
                <a:cs typeface="Times New Roman" panose="02020603050405020304" pitchFamily="18" charset="0"/>
              </a:rPr>
              <a:t>° E is the 60° line of longitude east of the Prime Meridian.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05000" y="838201"/>
            <a:ext cx="800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endParaRPr lang="en-US" altLang="en-US" sz="2000">
              <a:solidFill>
                <a:schemeClr val="accent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5867400" y="1219200"/>
            <a:ext cx="7620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5814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9E4C9"/>
                </a:solidFill>
                <a:latin typeface="Times New Roman" panose="02020603050405020304" pitchFamily="18" charset="0"/>
              </a:rPr>
              <a:t>W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924800" y="3657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9E4C9"/>
                </a:solidFill>
                <a:latin typeface="Times New Roman" panose="02020603050405020304" pitchFamily="18" charset="0"/>
              </a:rPr>
              <a:t>E</a:t>
            </a:r>
          </a:p>
        </p:txBody>
      </p:sp>
      <p:pic>
        <p:nvPicPr>
          <p:cNvPr id="14345" name="Picture 9" descr="longitu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1"/>
            <a:ext cx="39433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79588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724400" y="381001"/>
            <a:ext cx="2743200" cy="646331"/>
          </a:xfrm>
        </p:spPr>
        <p:txBody>
          <a:bodyPr>
            <a:spAutoFit/>
          </a:bodyPr>
          <a:lstStyle/>
          <a:p>
            <a:pPr algn="l" eaLnBrk="1" hangingPunct="1"/>
            <a:r>
              <a:rPr lang="en-US" altLang="en-US" smtClean="0"/>
              <a:t> Longitude</a:t>
            </a:r>
            <a:endParaRPr lang="en-US" altLang="en-US" sz="2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981200" y="5334000"/>
            <a:ext cx="7696200" cy="21336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mtClean="0"/>
              <a:t>Lines of longitude are numbered east from the Prime Meridian to the 180</a:t>
            </a:r>
            <a:r>
              <a:rPr lang="en-US" altLang="en-US" smtClean="0">
                <a:cs typeface="Times New Roman" panose="02020603050405020304" pitchFamily="18" charset="0"/>
              </a:rPr>
              <a:t>° line and west from the Prime Meridian to the 180° line.</a:t>
            </a:r>
          </a:p>
          <a:p>
            <a:pPr marL="0" indent="0">
              <a:buNone/>
            </a:pPr>
            <a:endParaRPr lang="en-US" altLang="en-US" smtClean="0"/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3771900" y="3070225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3886200" y="3048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6" name="Picture 6" descr="northpo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1" y="1038226"/>
            <a:ext cx="35718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primemerid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6" y="990600"/>
            <a:ext cx="36290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191000" y="47244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9E4C9"/>
                </a:solidFill>
                <a:latin typeface="Times New Roman" panose="02020603050405020304" pitchFamily="18" charset="0"/>
              </a:rPr>
              <a:t>PRIME MERIDIAN</a:t>
            </a:r>
            <a:endParaRPr lang="en-US" altLang="en-US">
              <a:solidFill>
                <a:srgbClr val="F9E4C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 rot="5400000">
            <a:off x="647700" y="30861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9E4C9"/>
                </a:solidFill>
                <a:latin typeface="Times New Roman" panose="02020603050405020304" pitchFamily="18" charset="0"/>
              </a:rPr>
              <a:t>West Longitude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 rot="5400000">
            <a:off x="4533900" y="31623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9E4C9"/>
                </a:solidFill>
                <a:latin typeface="Times New Roman" panose="02020603050405020304" pitchFamily="18" charset="0"/>
              </a:rPr>
              <a:t>East Longitude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971800" y="457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9E4C9"/>
                </a:solidFill>
              </a:rPr>
              <a:t>180</a:t>
            </a:r>
            <a:r>
              <a:rPr lang="en-US" altLang="en-US">
                <a:solidFill>
                  <a:srgbClr val="F9E4C9"/>
                </a:solidFill>
              </a:rPr>
              <a:t>°</a:t>
            </a: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8089900" y="609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9E4C9"/>
                </a:solidFill>
              </a:rPr>
              <a:t>N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10134600" y="2667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9E4C9"/>
                </a:solidFill>
              </a:rPr>
              <a:t>E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6019800" y="2667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9E4C9"/>
                </a:solidFill>
              </a:rPr>
              <a:t>W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8115300" y="4876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9E4C9"/>
                </a:solidFill>
              </a:rPr>
              <a:t>S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3048000" y="838200"/>
            <a:ext cx="609600" cy="0"/>
          </a:xfrm>
          <a:prstGeom prst="line">
            <a:avLst/>
          </a:prstGeom>
          <a:noFill/>
          <a:ln w="9525">
            <a:solidFill>
              <a:srgbClr val="F9E4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7" name="Line 17"/>
          <p:cNvSpPr>
            <a:spLocks noChangeShapeType="1"/>
          </p:cNvSpPr>
          <p:nvPr/>
        </p:nvSpPr>
        <p:spPr bwMode="auto">
          <a:xfrm flipH="1" flipV="1">
            <a:off x="4114800" y="5181600"/>
            <a:ext cx="2895600" cy="0"/>
          </a:xfrm>
          <a:prstGeom prst="line">
            <a:avLst/>
          </a:prstGeom>
          <a:noFill/>
          <a:ln w="9525">
            <a:solidFill>
              <a:srgbClr val="F9E4C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>
            <a:off x="3657600" y="838200"/>
            <a:ext cx="152400" cy="304800"/>
          </a:xfrm>
          <a:prstGeom prst="line">
            <a:avLst/>
          </a:prstGeom>
          <a:noFill/>
          <a:ln w="9525">
            <a:solidFill>
              <a:srgbClr val="F9E4C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rot="9964742">
            <a:off x="3938588" y="4708525"/>
            <a:ext cx="100012" cy="471488"/>
          </a:xfrm>
          <a:prstGeom prst="line">
            <a:avLst/>
          </a:prstGeom>
          <a:noFill/>
          <a:ln w="9525">
            <a:solidFill>
              <a:srgbClr val="F9E4C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2133600" y="2438400"/>
            <a:ext cx="160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</a:rPr>
              <a:t>North Pole</a:t>
            </a:r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3581400" y="2743200"/>
            <a:ext cx="2286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48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0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orldatlas.com/webimage/countrys/usanewz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746" y="0"/>
            <a:ext cx="131534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29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658" y="1918137"/>
            <a:ext cx="8596668" cy="2354318"/>
          </a:xfrm>
        </p:spPr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Longitude and latitude rap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grid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09800" y="609600"/>
            <a:ext cx="32766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Hemispheres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486400" y="685800"/>
            <a:ext cx="44958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</a:rPr>
              <a:t>The Equator splits the earth into the northern and southern hemisphere</a:t>
            </a:r>
          </a:p>
          <a:p>
            <a:pPr eaLnBrk="1" hangingPunct="1"/>
            <a:endParaRPr lang="en-US" altLang="en-US" sz="3200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/>
            <a:r>
              <a:rPr lang="en-US" altLang="en-US" sz="3200" dirty="0" smtClean="0">
                <a:solidFill>
                  <a:schemeClr val="bg2">
                    <a:lumMod val="50000"/>
                  </a:schemeClr>
                </a:solidFill>
              </a:rPr>
              <a:t>The Prime Meridian splits the earth into Eastern and Western hemisphere</a:t>
            </a:r>
          </a:p>
        </p:txBody>
      </p:sp>
    </p:spTree>
    <p:extLst>
      <p:ext uri="{BB962C8B-B14F-4D97-AF65-F5344CB8AC3E}">
        <p14:creationId xmlns:p14="http://schemas.microsoft.com/office/powerpoint/2010/main" val="36679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5" descr="k3hemispheres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0814"/>
            <a:ext cx="8686800" cy="655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65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5626" y="457200"/>
            <a:ext cx="4194175" cy="16764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FF0000"/>
                </a:solidFill>
              </a:rPr>
              <a:t>Map Legends/Key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19800" y="609601"/>
            <a:ext cx="4648200" cy="48037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>
                <a:solidFill>
                  <a:schemeClr val="bg2">
                    <a:lumMod val="50000"/>
                  </a:schemeClr>
                </a:solidFill>
              </a:rPr>
              <a:t>Objects or colors in the legend represent something on the map. </a:t>
            </a:r>
          </a:p>
        </p:txBody>
      </p:sp>
      <p:pic>
        <p:nvPicPr>
          <p:cNvPr id="18436" name="Picture 5" descr="worldreligion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6"/>
          <a:stretch>
            <a:fillRect/>
          </a:stretch>
        </p:blipFill>
        <p:spPr bwMode="auto">
          <a:xfrm>
            <a:off x="2971800" y="2457451"/>
            <a:ext cx="7315200" cy="45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971800" y="4267200"/>
            <a:ext cx="5562600" cy="2133600"/>
            <a:chOff x="912" y="2688"/>
            <a:chExt cx="3504" cy="1344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912" y="2688"/>
              <a:ext cx="1440" cy="134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439" name="Text Box 7"/>
            <p:cNvSpPr txBox="1">
              <a:spLocks noChangeArrowheads="1"/>
            </p:cNvSpPr>
            <p:nvPr/>
          </p:nvSpPr>
          <p:spPr bwMode="auto">
            <a:xfrm>
              <a:off x="2400" y="3024"/>
              <a:ext cx="201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0000"/>
                  </a:solidFill>
                </a:rPr>
                <a:t>Religions 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2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Can you understand this legend?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60" name="Picture 4" descr="tnland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66950"/>
            <a:ext cx="952500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69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Age Expectancy</a:t>
            </a:r>
          </a:p>
        </p:txBody>
      </p:sp>
      <p:pic>
        <p:nvPicPr>
          <p:cNvPr id="20484" name="Picture 5" descr="lifeexpect"/>
          <p:cNvPicPr>
            <a:picLocks noChangeAspect="1" noChangeArrowheads="1"/>
          </p:cNvPicPr>
          <p:nvPr/>
        </p:nvPicPr>
        <p:blipFill>
          <a:blip r:embed="rId2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" b="3220"/>
          <a:stretch>
            <a:fillRect/>
          </a:stretch>
        </p:blipFill>
        <p:spPr bwMode="auto">
          <a:xfrm>
            <a:off x="1524000" y="1676400"/>
            <a:ext cx="9067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05000" y="3581400"/>
            <a:ext cx="5562600" cy="2133600"/>
            <a:chOff x="912" y="2688"/>
            <a:chExt cx="3504" cy="1344"/>
          </a:xfrm>
        </p:grpSpPr>
        <p:sp>
          <p:nvSpPr>
            <p:cNvPr id="20486" name="Rectangle 7"/>
            <p:cNvSpPr>
              <a:spLocks noChangeArrowheads="1"/>
            </p:cNvSpPr>
            <p:nvPr/>
          </p:nvSpPr>
          <p:spPr bwMode="auto">
            <a:xfrm>
              <a:off x="912" y="2688"/>
              <a:ext cx="1440" cy="1344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7" name="Text Box 8"/>
            <p:cNvSpPr txBox="1">
              <a:spLocks noChangeArrowheads="1"/>
            </p:cNvSpPr>
            <p:nvPr/>
          </p:nvSpPr>
          <p:spPr bwMode="auto">
            <a:xfrm>
              <a:off x="2400" y="3024"/>
              <a:ext cx="201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3200" b="1">
                  <a:solidFill>
                    <a:srgbClr val="FF0000"/>
                  </a:solidFill>
                </a:rPr>
                <a:t>Legend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105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altLang="en-US" smtClean="0">
                <a:solidFill>
                  <a:srgbClr val="FF0000"/>
                </a:solidFill>
              </a:rPr>
              <a:t>“How To” Foldable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828800" y="762000"/>
            <a:ext cx="4267200" cy="426720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None/>
            </a:pP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Step #1: </a:t>
            </a:r>
          </a:p>
          <a:p>
            <a:pPr>
              <a:buFontTx/>
              <a:buNone/>
            </a:pPr>
            <a:r>
              <a:rPr lang="en-US" altLang="en-US" sz="2000" dirty="0">
                <a:solidFill>
                  <a:schemeClr val="bg2">
                    <a:lumMod val="50000"/>
                  </a:schemeClr>
                </a:solidFill>
              </a:rPr>
              <a:t>Highlight the Equator YELLOW and Prime Meridian PINK </a:t>
            </a:r>
          </a:p>
          <a:p>
            <a:pPr>
              <a:buFontTx/>
              <a:buNone/>
            </a:pPr>
            <a:endParaRPr lang="en-US" altLang="en-US" sz="2000" dirty="0">
              <a:solidFill>
                <a:srgbClr val="00B0F0"/>
              </a:solidFill>
            </a:endParaRPr>
          </a:p>
          <a:p>
            <a:pPr>
              <a:buFontTx/>
              <a:buNone/>
            </a:pPr>
            <a:r>
              <a:rPr lang="en-US" altLang="en-US" sz="2000" dirty="0">
                <a:solidFill>
                  <a:srgbClr val="00B0F0"/>
                </a:solidFill>
              </a:rPr>
              <a:t>Step #2: Draw the Compass Rose in the bottom corner</a:t>
            </a:r>
          </a:p>
          <a:p>
            <a:pPr>
              <a:buFontTx/>
              <a:buNone/>
            </a:pPr>
            <a:r>
              <a:rPr lang="en-US" altLang="en-US" sz="2000" dirty="0">
                <a:solidFill>
                  <a:srgbClr val="00B0F0"/>
                </a:solidFill>
              </a:rPr>
              <a:t>	* North, South, East, West, Northeast, Southeast, Northwest,  Southwest</a:t>
            </a:r>
            <a:endParaRPr lang="en-US" altLang="en-US" sz="2000" dirty="0">
              <a:solidFill>
                <a:srgbClr val="E46C0A"/>
              </a:solidFill>
            </a:endParaRPr>
          </a:p>
          <a:p>
            <a:pPr>
              <a:buFontTx/>
              <a:buNone/>
            </a:pPr>
            <a:r>
              <a:rPr lang="en-US" altLang="en-US" sz="2000" dirty="0">
                <a:solidFill>
                  <a:srgbClr val="E46C0A"/>
                </a:solidFill>
              </a:rPr>
              <a:t>Step #3: Using the lines made by the highlighted equator and Prime Meridian to label the cardinal directions on the globe.</a:t>
            </a:r>
          </a:p>
          <a:p>
            <a:pPr>
              <a:buFontTx/>
              <a:buNone/>
            </a:pPr>
            <a:endParaRPr lang="en-US" altLang="en-US" sz="2000" dirty="0">
              <a:solidFill>
                <a:srgbClr val="00B050"/>
              </a:solidFill>
            </a:endParaRPr>
          </a:p>
          <a:p>
            <a:pPr>
              <a:buFontTx/>
              <a:buNone/>
            </a:pPr>
            <a:r>
              <a:rPr lang="en-US" altLang="en-US" sz="2000" dirty="0">
                <a:solidFill>
                  <a:srgbClr val="92D050"/>
                </a:solidFill>
              </a:rPr>
              <a:t>Step #4: Label the Hemispheres using the intermediate directions on the inside of the quadrant  in the globe. </a:t>
            </a:r>
          </a:p>
          <a:p>
            <a:pPr>
              <a:buFontTx/>
              <a:buNone/>
            </a:pPr>
            <a:endParaRPr lang="en-US" altLang="en-US" sz="2000" dirty="0"/>
          </a:p>
        </p:txBody>
      </p:sp>
      <p:pic>
        <p:nvPicPr>
          <p:cNvPr id="21508" name="Picture 5" descr="World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914400"/>
            <a:ext cx="4191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 bwMode="auto">
          <a:xfrm rot="5400000">
            <a:off x="6126163" y="3856038"/>
            <a:ext cx="4206875" cy="0"/>
          </a:xfrm>
          <a:prstGeom prst="line">
            <a:avLst/>
          </a:prstGeom>
          <a:ln>
            <a:solidFill>
              <a:srgbClr val="D836C5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>
            <a:off x="6172200" y="3810000"/>
            <a:ext cx="3962400" cy="1588"/>
          </a:xfrm>
          <a:prstGeom prst="line">
            <a:avLst/>
          </a:prstGeom>
          <a:ln>
            <a:solidFill>
              <a:srgbClr val="FFFF00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511" name="Picture 4" descr="C:\Documents and Settings\adam.pauling\Local Settings\Temporary Internet Files\Content.IE5\6FWOQR3T\MC9003292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5715001"/>
            <a:ext cx="838200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 bwMode="auto">
          <a:xfrm rot="5400000" flipH="1" flipV="1">
            <a:off x="9753600" y="5867400"/>
            <a:ext cx="533400" cy="5334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9829800" y="5943600"/>
            <a:ext cx="457200" cy="3810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514" name="TextBox 20"/>
          <p:cNvSpPr txBox="1">
            <a:spLocks noChangeArrowheads="1"/>
          </p:cNvSpPr>
          <p:nvPr/>
        </p:nvSpPr>
        <p:spPr bwMode="auto">
          <a:xfrm>
            <a:off x="8001000" y="11430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</a:rPr>
              <a:t> N</a:t>
            </a:r>
            <a:endParaRPr lang="en-US" altLang="en-US"/>
          </a:p>
        </p:txBody>
      </p:sp>
      <p:sp>
        <p:nvSpPr>
          <p:cNvPr id="21515" name="TextBox 21"/>
          <p:cNvSpPr txBox="1">
            <a:spLocks noChangeArrowheads="1"/>
          </p:cNvSpPr>
          <p:nvPr/>
        </p:nvSpPr>
        <p:spPr bwMode="auto">
          <a:xfrm>
            <a:off x="5715000" y="36576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600"/>
              <a:t> W</a:t>
            </a:r>
            <a:endParaRPr lang="en-US" altLang="en-US"/>
          </a:p>
        </p:txBody>
      </p:sp>
      <p:sp>
        <p:nvSpPr>
          <p:cNvPr id="21516" name="TextBox 22"/>
          <p:cNvSpPr txBox="1">
            <a:spLocks noChangeArrowheads="1"/>
          </p:cNvSpPr>
          <p:nvPr/>
        </p:nvSpPr>
        <p:spPr bwMode="auto">
          <a:xfrm>
            <a:off x="10210800" y="35814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600"/>
              <a:t> E</a:t>
            </a:r>
            <a:endParaRPr lang="en-US" altLang="en-US"/>
          </a:p>
        </p:txBody>
      </p:sp>
      <p:sp>
        <p:nvSpPr>
          <p:cNvPr id="21517" name="TextBox 26"/>
          <p:cNvSpPr txBox="1">
            <a:spLocks noChangeArrowheads="1"/>
          </p:cNvSpPr>
          <p:nvPr/>
        </p:nvSpPr>
        <p:spPr bwMode="auto">
          <a:xfrm>
            <a:off x="8077200" y="60960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1600">
                <a:solidFill>
                  <a:schemeClr val="bg1"/>
                </a:solidFill>
              </a:rPr>
              <a:t> S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21518" name="TextBox 27"/>
          <p:cNvSpPr txBox="1">
            <a:spLocks noChangeArrowheads="1"/>
          </p:cNvSpPr>
          <p:nvPr/>
        </p:nvSpPr>
        <p:spPr bwMode="auto">
          <a:xfrm>
            <a:off x="8610600" y="25146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</a:rPr>
              <a:t> </a:t>
            </a:r>
            <a:r>
              <a:rPr lang="en-US" altLang="en-US" sz="2800" b="1">
                <a:solidFill>
                  <a:schemeClr val="bg1"/>
                </a:solidFill>
              </a:rPr>
              <a:t>NE</a:t>
            </a:r>
            <a:endParaRPr lang="en-US" altLang="en-US" sz="2800" b="1"/>
          </a:p>
        </p:txBody>
      </p:sp>
      <p:sp>
        <p:nvSpPr>
          <p:cNvPr id="21519" name="TextBox 28"/>
          <p:cNvSpPr txBox="1">
            <a:spLocks noChangeArrowheads="1"/>
          </p:cNvSpPr>
          <p:nvPr/>
        </p:nvSpPr>
        <p:spPr bwMode="auto">
          <a:xfrm>
            <a:off x="6781800" y="25146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</a:rPr>
              <a:t> </a:t>
            </a:r>
            <a:r>
              <a:rPr lang="en-US" altLang="en-US" sz="2800" b="1">
                <a:solidFill>
                  <a:schemeClr val="bg1"/>
                </a:solidFill>
              </a:rPr>
              <a:t>NW</a:t>
            </a:r>
            <a:endParaRPr lang="en-US" altLang="en-US" sz="2800" b="1"/>
          </a:p>
        </p:txBody>
      </p:sp>
      <p:sp>
        <p:nvSpPr>
          <p:cNvPr id="21520" name="TextBox 29"/>
          <p:cNvSpPr txBox="1">
            <a:spLocks noChangeArrowheads="1"/>
          </p:cNvSpPr>
          <p:nvPr/>
        </p:nvSpPr>
        <p:spPr bwMode="auto">
          <a:xfrm>
            <a:off x="8610600" y="43434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</a:rPr>
              <a:t> </a:t>
            </a:r>
            <a:r>
              <a:rPr lang="en-US" altLang="en-US" sz="2800" b="1">
                <a:solidFill>
                  <a:schemeClr val="bg1"/>
                </a:solidFill>
              </a:rPr>
              <a:t>SE</a:t>
            </a:r>
            <a:endParaRPr lang="en-US" altLang="en-US" sz="2800" b="1"/>
          </a:p>
        </p:txBody>
      </p:sp>
      <p:sp>
        <p:nvSpPr>
          <p:cNvPr id="21521" name="TextBox 30"/>
          <p:cNvSpPr txBox="1">
            <a:spLocks noChangeArrowheads="1"/>
          </p:cNvSpPr>
          <p:nvPr/>
        </p:nvSpPr>
        <p:spPr bwMode="auto">
          <a:xfrm>
            <a:off x="6858000" y="4343401"/>
            <a:ext cx="91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r>
              <a:rPr lang="en-US" altLang="en-US" sz="2800">
                <a:solidFill>
                  <a:schemeClr val="bg1"/>
                </a:solidFill>
              </a:rPr>
              <a:t> </a:t>
            </a:r>
            <a:r>
              <a:rPr lang="en-US" altLang="en-US" sz="2800" b="1">
                <a:solidFill>
                  <a:schemeClr val="bg1"/>
                </a:solidFill>
              </a:rPr>
              <a:t>SW</a:t>
            </a:r>
            <a:endParaRPr lang="en-US" altLang="en-US" sz="2800" b="1"/>
          </a:p>
        </p:txBody>
      </p:sp>
    </p:spTree>
    <p:extLst>
      <p:ext uri="{BB962C8B-B14F-4D97-AF65-F5344CB8AC3E}">
        <p14:creationId xmlns:p14="http://schemas.microsoft.com/office/powerpoint/2010/main" val="248498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5" descr="World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"/>
            <a:ext cx="9144000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GLOBE SAYS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9144000" cy="4876800"/>
          </a:xfrm>
        </p:spPr>
        <p:txBody>
          <a:bodyPr/>
          <a:lstStyle/>
          <a:p>
            <a:pPr lvl="1" eaLnBrk="1" hangingPunct="1"/>
            <a:r>
              <a:rPr lang="en-US" altLang="en-US" smtClean="0">
                <a:solidFill>
                  <a:srgbClr val="92D050"/>
                </a:solidFill>
              </a:rPr>
              <a:t>This game follows the same rules as “Simon Says”</a:t>
            </a:r>
          </a:p>
          <a:p>
            <a:pPr lvl="1" eaLnBrk="1" hangingPunct="1"/>
            <a:r>
              <a:rPr lang="en-US" altLang="en-US" smtClean="0">
                <a:solidFill>
                  <a:srgbClr val="92D050"/>
                </a:solidFill>
              </a:rPr>
              <a:t>Body parts represent the major lines of latitude</a:t>
            </a:r>
          </a:p>
          <a:p>
            <a:pPr lvl="2" eaLnBrk="1" hangingPunct="1"/>
            <a:r>
              <a:rPr lang="en-US" altLang="en-US" sz="2800">
                <a:solidFill>
                  <a:srgbClr val="92D050"/>
                </a:solidFill>
              </a:rPr>
              <a:t>Top of head – North Pole</a:t>
            </a:r>
          </a:p>
          <a:p>
            <a:pPr lvl="2" eaLnBrk="1" hangingPunct="1"/>
            <a:r>
              <a:rPr lang="en-US" altLang="en-US" sz="2800">
                <a:solidFill>
                  <a:srgbClr val="92D050"/>
                </a:solidFill>
              </a:rPr>
              <a:t>Ears – Arctic Circle</a:t>
            </a:r>
          </a:p>
          <a:p>
            <a:pPr lvl="2" eaLnBrk="1" hangingPunct="1"/>
            <a:r>
              <a:rPr lang="en-US" altLang="en-US" sz="2800">
                <a:solidFill>
                  <a:srgbClr val="92D050"/>
                </a:solidFill>
              </a:rPr>
              <a:t>Shoulders – Tropic of Cancer</a:t>
            </a:r>
          </a:p>
          <a:p>
            <a:pPr lvl="2" eaLnBrk="1" hangingPunct="1"/>
            <a:r>
              <a:rPr lang="en-US" altLang="en-US" sz="2800">
                <a:solidFill>
                  <a:srgbClr val="92D050"/>
                </a:solidFill>
              </a:rPr>
              <a:t>Waist – Equator</a:t>
            </a:r>
          </a:p>
          <a:p>
            <a:pPr lvl="2" eaLnBrk="1" hangingPunct="1"/>
            <a:r>
              <a:rPr lang="en-US" altLang="en-US" sz="2800">
                <a:solidFill>
                  <a:srgbClr val="92D050"/>
                </a:solidFill>
              </a:rPr>
              <a:t>Knees – Tropic of Capricorn</a:t>
            </a:r>
          </a:p>
          <a:p>
            <a:pPr lvl="2" eaLnBrk="1" hangingPunct="1"/>
            <a:r>
              <a:rPr lang="en-US" altLang="en-US" sz="2800">
                <a:solidFill>
                  <a:srgbClr val="92D050"/>
                </a:solidFill>
              </a:rPr>
              <a:t>Shins – Antarctic Circle</a:t>
            </a:r>
          </a:p>
          <a:p>
            <a:pPr lvl="2" eaLnBrk="1" hangingPunct="1"/>
            <a:r>
              <a:rPr lang="en-US" altLang="en-US" sz="2800">
                <a:solidFill>
                  <a:srgbClr val="92D050"/>
                </a:solidFill>
              </a:rPr>
              <a:t>Toes – South Pole</a:t>
            </a:r>
          </a:p>
        </p:txBody>
      </p:sp>
      <p:pic>
        <p:nvPicPr>
          <p:cNvPr id="23556" name="Picture 4" descr="MCj0370448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200400"/>
            <a:ext cx="17351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83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Globes and Maps</a:t>
            </a:r>
            <a:br>
              <a:rPr lang="en-US" smtClean="0"/>
            </a:br>
            <a:endParaRPr lang="en-US" smtClean="0"/>
          </a:p>
        </p:txBody>
      </p:sp>
      <p:pic>
        <p:nvPicPr>
          <p:cNvPr id="4099" name="Picture 5" descr="j02340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1" y="3505201"/>
            <a:ext cx="1509713" cy="194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37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Longitude and Latitude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Use pp. A16 and A17 in your green textbook. Copy each coordinate and then find it on the map/atlas. Find the city or island located at each of the following coordinates; write the name of the city or island on the first line. Also, tell the hemisphere of each location; write the hemisphere on the second line.</a:t>
            </a:r>
          </a:p>
          <a:p>
            <a:r>
              <a:rPr lang="en-US"/>
              <a:t>1. 39°S, 140°E ______________________________, _______________</a:t>
            </a:r>
          </a:p>
          <a:p>
            <a:r>
              <a:rPr lang="en-US"/>
              <a:t>2. 33°N, 120°W _____________________________, _______________</a:t>
            </a:r>
          </a:p>
          <a:p>
            <a:r>
              <a:rPr lang="en-US"/>
              <a:t>3. 20°N, 73°E _______________________________, _______________</a:t>
            </a:r>
          </a:p>
          <a:p>
            <a:r>
              <a:rPr lang="en-US"/>
              <a:t>4. 57°N,41°E________________________________, _______________</a:t>
            </a:r>
          </a:p>
          <a:p>
            <a:r>
              <a:rPr lang="en-US"/>
              <a:t>5. 15°S, 48°E________________________________, _______________</a:t>
            </a:r>
          </a:p>
          <a:p>
            <a:r>
              <a:rPr lang="en-US"/>
              <a:t>6. 38°N, 140°E_______________________________, _______________</a:t>
            </a:r>
          </a:p>
          <a:p>
            <a:r>
              <a:rPr lang="en-US"/>
              <a:t>7. 14°N, 100°E_______________________________, _______________</a:t>
            </a:r>
          </a:p>
          <a:p>
            <a:r>
              <a:rPr lang="en-US"/>
              <a:t>8. 18°N, 101°W______________________________, _______________</a:t>
            </a:r>
          </a:p>
          <a:p>
            <a:r>
              <a:rPr lang="en-US"/>
              <a:t>9. 0°longitude, 50°N__________________________, _______________</a:t>
            </a:r>
          </a:p>
          <a:p>
            <a:r>
              <a:rPr lang="en-US"/>
              <a:t>10.21°S, 44°W________________________________, 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48395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skills review packet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packet for map skills. This will be homework if not completed and we will grade on Thursday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What are the seven continents? Five oceans?</a:t>
            </a:r>
          </a:p>
          <a:p>
            <a:r>
              <a:rPr lang="en-US" sz="2800" dirty="0" smtClean="0">
                <a:hlinkClick r:id="rId2"/>
              </a:rPr>
              <a:t>Why do we need to know the seven continents?</a:t>
            </a:r>
            <a:endParaRPr lang="en-US" sz="2800" dirty="0" smtClean="0"/>
          </a:p>
          <a:p>
            <a:r>
              <a:rPr lang="en-US" sz="2800" dirty="0" smtClean="0">
                <a:hlinkClick r:id="rId3"/>
              </a:rPr>
              <a:t>Tour the World</a:t>
            </a:r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Learn the Seven Continents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58324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5 THEMES OF GEOGRAPHY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CH 1 SECTION 1 NOTES</a:t>
            </a:r>
            <a:endParaRPr lang="en-US" dirty="0"/>
          </a:p>
        </p:txBody>
      </p:sp>
      <p:pic>
        <p:nvPicPr>
          <p:cNvPr id="3076" name="Picture 4" descr="C:\Users\Amy\AppData\Local\Microsoft\Windows\Temporary Internet Files\Content.IE5\G1JGZFE8\MP900400038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4953000"/>
            <a:ext cx="1970088" cy="14414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381000"/>
            <a:ext cx="2057400" cy="1760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8" name="Picture 6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3352800"/>
            <a:ext cx="952500" cy="819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0" name="Picture 8" descr="C:\Users\Amy\AppData\Local\Microsoft\Windows\Temporary Internet Files\Content.IE5\M4YL08JM\MC900300219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1" y="228600"/>
            <a:ext cx="1776413" cy="17541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1" name="Picture 9" descr="C:\Users\Amy\AppData\Local\Microsoft\Windows\Temporary Internet Files\Content.IE5\1A0UTNJT\MP900314269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228601"/>
            <a:ext cx="2933700" cy="1979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5" name="Picture 13" descr="C:\Users\Amy\AppData\Local\Microsoft\Windows\Temporary Internet Files\Content.IE5\M4YL08JM\MP900442699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4114800"/>
            <a:ext cx="1925638" cy="2312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6" name="Picture 14" descr="C:\Users\Amy\AppData\Local\Microsoft\Windows\Temporary Internet Files\Content.IE5\G1JGZFE8\MP900406482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00800" y="4495800"/>
            <a:ext cx="1506538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7" name="Picture 15" descr="C:\Program Files\Microsoft Office\MEDIA\CAGCAT10\j0300912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43400" y="4495801"/>
            <a:ext cx="1798638" cy="1706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9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dirty="0" smtClean="0"/>
              <a:t>Five Themes of Geography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981200" y="990601"/>
          <a:ext cx="8229600" cy="5641975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Theme and 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ndalus" pitchFamily="2" charset="-78"/>
                          <a:cs typeface="Andalus" pitchFamily="2" charset="-78"/>
                        </a:rPr>
                        <a:t>Examples and Key words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Movement -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Regions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Human-Environment Interactions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Location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06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Place 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7269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MOVEMENT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are people, goods, ideas moved from place to place?</a:t>
            </a:r>
          </a:p>
          <a:p>
            <a:pPr lvl="1" eaLnBrk="1" hangingPunct="1"/>
            <a:r>
              <a:rPr lang="en-US" altLang="en-US" smtClean="0"/>
              <a:t>Human Movement</a:t>
            </a:r>
          </a:p>
          <a:p>
            <a:pPr lvl="2" eaLnBrk="1" hangingPunct="1"/>
            <a:r>
              <a:rPr lang="en-US" altLang="en-US" smtClean="0"/>
              <a:t>Trucks, Trains, Planes</a:t>
            </a:r>
          </a:p>
          <a:p>
            <a:pPr lvl="1" eaLnBrk="1" hangingPunct="1"/>
            <a:r>
              <a:rPr lang="en-US" altLang="en-US" smtClean="0"/>
              <a:t>Information Movement</a:t>
            </a:r>
          </a:p>
          <a:p>
            <a:pPr lvl="2" eaLnBrk="1" hangingPunct="1"/>
            <a:r>
              <a:rPr lang="en-US" altLang="en-US" smtClean="0"/>
              <a:t>Phones, computer (email), mail</a:t>
            </a:r>
          </a:p>
          <a:p>
            <a:pPr lvl="1" eaLnBrk="1" hangingPunct="1"/>
            <a:r>
              <a:rPr lang="en-US" altLang="en-US" smtClean="0"/>
              <a:t>Idea Movement</a:t>
            </a:r>
          </a:p>
          <a:p>
            <a:pPr lvl="2" eaLnBrk="1" hangingPunct="1"/>
            <a:r>
              <a:rPr lang="en-US" altLang="en-US" smtClean="0"/>
              <a:t>How do fads move from place to place?  </a:t>
            </a:r>
          </a:p>
          <a:p>
            <a:pPr lvl="2" eaLnBrk="1" hangingPunct="1">
              <a:buFontTx/>
              <a:buNone/>
            </a:pPr>
            <a:r>
              <a:rPr lang="en-US" altLang="en-US" smtClean="0"/>
              <a:t>	TV, Radio, Magazines</a:t>
            </a:r>
          </a:p>
        </p:txBody>
      </p:sp>
      <p:pic>
        <p:nvPicPr>
          <p:cNvPr id="21509" name="Picture 5" descr="http://www.railwayshop.com/highball/powder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057400"/>
            <a:ext cx="21685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http://pinker.wjh.harvard.edu/photos/cambridge_boston/images/plane%20taking%20o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2362201"/>
            <a:ext cx="19208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http://www.2nd-chance-encounter.com/files/3PeopleAtLapto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0"/>
            <a:ext cx="1841500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http://boingboing.net/Images/democracyfail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86401"/>
            <a:ext cx="12319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http://o.aolcdn.com/goldrush/blog/peoplecvrP57swholida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105400"/>
            <a:ext cx="12207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REGIONS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143000"/>
            <a:ext cx="8229600" cy="4953000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000" b="1"/>
              <a:t>How are Regions similar to and different from other places? How places are grouped?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/>
              <a:t>Formal Regions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b="1"/>
              <a:t>Regions defined by governmental or administrative boundaries (States, Countries, Cities)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b="1"/>
              <a:t>Regions defined by similar characteristics (Corn Belt, Rocky Mountain region, Chinatown).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/>
              <a:t>Functional Regions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b="1"/>
              <a:t>Regions defined by a function (newspaper service area, cell phone coverage area).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b="1"/>
              <a:t>Vernacular Regions (Not in your book)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b="1"/>
              <a:t>Regions defined by peoples perception (middle east, the south, etc.)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600"/>
          </a:p>
        </p:txBody>
      </p:sp>
    </p:spTree>
    <p:extLst>
      <p:ext uri="{BB962C8B-B14F-4D97-AF65-F5344CB8AC3E}">
        <p14:creationId xmlns:p14="http://schemas.microsoft.com/office/powerpoint/2010/main" val="184520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HUMAN-ENVIRONMENT INTERACTION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b="1" dirty="0" smtClean="0"/>
              <a:t>How do humans and the environment affect each other?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/>
              <a:t>We depend on it.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/>
              <a:t>People depend on the Tennessee River for water and transportation.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/>
              <a:t>We modify it.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/>
              <a:t>People modify our environment by </a:t>
            </a:r>
          </a:p>
          <a:p>
            <a:pPr lvl="2">
              <a:lnSpc>
                <a:spcPct val="90000"/>
              </a:lnSpc>
              <a:buNone/>
              <a:defRPr/>
            </a:pPr>
            <a:r>
              <a:rPr lang="en-US" sz="2000" b="1" dirty="0"/>
              <a:t>	heating and cooling buildings for comfort.</a:t>
            </a:r>
          </a:p>
          <a:p>
            <a:pPr lvl="1">
              <a:lnSpc>
                <a:spcPct val="90000"/>
              </a:lnSpc>
              <a:defRPr/>
            </a:pPr>
            <a:r>
              <a:rPr lang="en-US" b="1" dirty="0" smtClean="0"/>
              <a:t>We adapt to it.</a:t>
            </a:r>
            <a:r>
              <a:rPr lang="en-US" sz="2400" b="1" dirty="0"/>
              <a:t>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b="1" dirty="0"/>
              <a:t>We adapt to the environment by wearing </a:t>
            </a:r>
          </a:p>
          <a:p>
            <a:pPr lvl="2">
              <a:lnSpc>
                <a:spcPct val="90000"/>
              </a:lnSpc>
              <a:buNone/>
              <a:defRPr/>
            </a:pPr>
            <a:r>
              <a:rPr lang="en-US" sz="2000" b="1" dirty="0"/>
              <a:t>	clothing suitable for summer (shorts) and </a:t>
            </a:r>
          </a:p>
          <a:p>
            <a:pPr lvl="2">
              <a:lnSpc>
                <a:spcPct val="90000"/>
              </a:lnSpc>
              <a:buNone/>
              <a:defRPr/>
            </a:pPr>
            <a:r>
              <a:rPr lang="en-US" sz="2000" b="1" dirty="0"/>
              <a:t>	winter (coats), rain and shine.</a:t>
            </a:r>
          </a:p>
        </p:txBody>
      </p:sp>
      <p:pic>
        <p:nvPicPr>
          <p:cNvPr id="20485" name="Picture 5" descr="http://z.about.com/d/sewing/1/0/i/F/face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76800"/>
            <a:ext cx="9271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http://www.china-manufacturer-directory.com/picture/halogen-heater-hh-3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05200"/>
            <a:ext cx="1676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http://www.well.com/user/pk/waterfront/Ferry/AC-fer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1201"/>
            <a:ext cx="2438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24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allAtOnce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81000"/>
            <a:ext cx="82296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dirty="0" smtClean="0"/>
              <a:t>LOCATION</a:t>
            </a:r>
            <a:br>
              <a:rPr lang="en-US" dirty="0" smtClean="0"/>
            </a:br>
            <a:r>
              <a:rPr lang="en-US" dirty="0" smtClean="0"/>
              <a:t>Where are we?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3200" b="1"/>
              <a:t>Absolute Location</a:t>
            </a:r>
          </a:p>
          <a:p>
            <a:pPr lvl="1" eaLnBrk="1" hangingPunct="1"/>
            <a:r>
              <a:rPr lang="en-US" altLang="en-US" smtClean="0"/>
              <a:t>A latitude and longitude (global location) or a street address (local location).</a:t>
            </a:r>
          </a:p>
          <a:p>
            <a:pPr lvl="3" eaLnBrk="1" hangingPunct="1"/>
            <a:r>
              <a:rPr lang="en-US" altLang="en-US" smtClean="0"/>
              <a:t>Paris France is 48</a:t>
            </a:r>
            <a:r>
              <a:rPr lang="en-US" altLang="en-US" baseline="40000" smtClean="0"/>
              <a:t>o </a:t>
            </a:r>
            <a:r>
              <a:rPr lang="en-US" altLang="en-US" smtClean="0"/>
              <a:t>North Latitude and 2</a:t>
            </a:r>
            <a:r>
              <a:rPr lang="en-US" altLang="en-US" baseline="40000" smtClean="0"/>
              <a:t>o</a:t>
            </a:r>
            <a:r>
              <a:rPr lang="en-US" altLang="en-US" smtClean="0"/>
              <a:t> East Longitude.</a:t>
            </a:r>
          </a:p>
          <a:p>
            <a:pPr lvl="3" eaLnBrk="1" hangingPunct="1"/>
            <a:r>
              <a:rPr lang="en-US" altLang="en-US" smtClean="0"/>
              <a:t>The White House is located at 1600 Pennsylvania Ave. 	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3200" b="1"/>
              <a:t>Relative Location</a:t>
            </a:r>
          </a:p>
          <a:p>
            <a:pPr lvl="1" eaLnBrk="1" hangingPunct="1"/>
            <a:r>
              <a:rPr lang="en-US" altLang="en-US" smtClean="0"/>
              <a:t>Described by landmarks, time, direction or distance. From one place to another.</a:t>
            </a:r>
          </a:p>
          <a:p>
            <a:pPr lvl="3" eaLnBrk="1" hangingPunct="1"/>
            <a:r>
              <a:rPr lang="en-US" altLang="en-US" smtClean="0"/>
              <a:t>Go 1 mile west on main street and turn left for 1 block.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8437" name="Picture 5" descr="http://www.bedandbreakfast.com/inns/lennox-south-dakota-inn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5334000"/>
            <a:ext cx="310991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>
            <a:spLocks noChangeArrowheads="1"/>
          </p:cNvSpPr>
          <p:nvPr/>
        </p:nvSpPr>
        <p:spPr bwMode="auto">
          <a:xfrm rot="-694895">
            <a:off x="6375400" y="4610100"/>
            <a:ext cx="1276350" cy="1390650"/>
          </a:xfrm>
          <a:prstGeom prst="down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en-US"/>
              <a:t>You are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7733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allAtOnce" autoUpdateAnimBg="0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PLACE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1524000" y="1535113"/>
            <a:ext cx="9144000" cy="639762"/>
          </a:xfrm>
        </p:spPr>
        <p:txBody>
          <a:bodyPr rtlCol="0">
            <a:normAutofit fontScale="92500"/>
          </a:bodyPr>
          <a:lstStyle/>
          <a:p>
            <a:pPr algn="ctr">
              <a:defRPr/>
            </a:pPr>
            <a:r>
              <a:rPr lang="en-US" sz="3600" dirty="0"/>
              <a:t>What is it like there, what kind of place is it?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Human Characteristics</a:t>
            </a:r>
          </a:p>
          <a:p>
            <a:pPr lvl="2" eaLnBrk="1" hangingPunct="1"/>
            <a:r>
              <a:rPr lang="en-US" altLang="en-US" b="1" smtClean="0"/>
              <a:t>What are the main languages, customs, and beliefs.</a:t>
            </a:r>
          </a:p>
          <a:p>
            <a:pPr lvl="2" eaLnBrk="1" hangingPunct="1"/>
            <a:r>
              <a:rPr lang="en-US" altLang="en-US" b="1" smtClean="0"/>
              <a:t>How many people live, work, and visit a place (population).</a:t>
            </a:r>
          </a:p>
          <a:p>
            <a:pPr lvl="2" eaLnBrk="1" hangingPunct="1">
              <a:buFontTx/>
              <a:buNone/>
            </a:pPr>
            <a:endParaRPr lang="en-US" altLang="en-US" b="1" smtClean="0"/>
          </a:p>
          <a:p>
            <a:pPr lvl="2" eaLnBrk="1" hangingPunct="1">
              <a:buFontTx/>
              <a:buNone/>
            </a:pPr>
            <a:endParaRPr lang="en-US" altLang="en-US" b="1" smtClean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Physical Characteristics</a:t>
            </a:r>
          </a:p>
          <a:p>
            <a:pPr lvl="2" eaLnBrk="1" hangingPunct="1"/>
            <a:r>
              <a:rPr lang="en-US" altLang="en-US" b="1" smtClean="0"/>
              <a:t>Landforms (mountains, rivers, etc.), climate, vegetation, wildlife, soil, etc.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19461" name="Picture 5" descr="http://www.visitusa.com/idaho/images/snake-ri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7201"/>
            <a:ext cx="17653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http://tbn0.google.com/images?q=tbn:ZA9ZcJ6dWIz77M:http://www.swagattours.com/rajasthan-overview/gifs/people-rajastha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1"/>
            <a:ext cx="13335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http://imagecache2.allposters.com/images/pic/NGSPOD08/119497~A-Muslim-at-Prayer-Poster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105400"/>
            <a:ext cx="13160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3" descr="http://newsimg.bbc.co.uk/media/images/39403000/jpg/_39403287_aastreetap2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5181600"/>
            <a:ext cx="162877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5" descr="http://www.mass.gov/envir/forest/images/multiLayerFores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5334000"/>
            <a:ext cx="2057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867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allAtOnce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/>
              <a:t>Globes are three dimensional representations of the earth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2637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Remembering the 5 themes</a:t>
            </a:r>
          </a:p>
        </p:txBody>
      </p:sp>
      <p:sp>
        <p:nvSpPr>
          <p:cNvPr id="4" name="Rounded Rectangle 5"/>
          <p:cNvSpPr>
            <a:spLocks noGrp="1" noChangeArrowheads="1"/>
          </p:cNvSpPr>
          <p:nvPr>
            <p:ph idx="1"/>
          </p:nvPr>
        </p:nvSpPr>
        <p:spPr>
          <a:prstGeom prst="roundRect">
            <a:avLst>
              <a:gd name="adj" fmla="val 16667"/>
            </a:avLst>
          </a:prstGeom>
          <a:solidFill>
            <a:schemeClr val="accent1"/>
          </a:solidFill>
          <a:ln algn="ctr">
            <a:solidFill>
              <a:schemeClr val="tx1"/>
            </a:solidFill>
            <a:round/>
          </a:ln>
        </p:spPr>
        <p:txBody>
          <a:bodyPr rtlCol="0">
            <a:normAutofit fontScale="92500" lnSpcReduction="20000"/>
          </a:bodyPr>
          <a:lstStyle/>
          <a:p>
            <a:pPr algn="ctr">
              <a:defRPr/>
            </a:pPr>
            <a:r>
              <a:rPr lang="en-US" sz="4000" dirty="0"/>
              <a:t>If you can’t remember what they are just ask MR. HELP!!!</a:t>
            </a:r>
          </a:p>
          <a:p>
            <a:pPr lvl="2">
              <a:defRPr/>
            </a:pPr>
            <a:r>
              <a:rPr lang="en-US" sz="3200" b="1" i="1" dirty="0"/>
              <a:t>M</a:t>
            </a:r>
            <a:r>
              <a:rPr lang="en-US" sz="3200" dirty="0"/>
              <a:t> – Movement</a:t>
            </a:r>
          </a:p>
          <a:p>
            <a:pPr lvl="2">
              <a:defRPr/>
            </a:pPr>
            <a:r>
              <a:rPr lang="en-US" sz="3200" b="1" i="1" dirty="0"/>
              <a:t>R</a:t>
            </a:r>
            <a:r>
              <a:rPr lang="en-US" sz="3200" dirty="0"/>
              <a:t> – Regions</a:t>
            </a:r>
          </a:p>
          <a:p>
            <a:pPr lvl="2">
              <a:defRPr/>
            </a:pPr>
            <a:r>
              <a:rPr lang="en-US" sz="3200" b="1" i="1" dirty="0"/>
              <a:t>HE</a:t>
            </a:r>
            <a:r>
              <a:rPr lang="en-US" sz="3200" dirty="0"/>
              <a:t> – Human Environment interaction</a:t>
            </a:r>
          </a:p>
          <a:p>
            <a:pPr lvl="2">
              <a:defRPr/>
            </a:pPr>
            <a:r>
              <a:rPr lang="en-US" sz="3200" b="1" i="1" dirty="0"/>
              <a:t>L</a:t>
            </a:r>
            <a:r>
              <a:rPr lang="en-US" sz="3200" dirty="0"/>
              <a:t> – Location</a:t>
            </a:r>
          </a:p>
          <a:p>
            <a:pPr lvl="2">
              <a:defRPr/>
            </a:pPr>
            <a:r>
              <a:rPr lang="en-US" sz="3200" b="1" i="1" dirty="0"/>
              <a:t>P</a:t>
            </a:r>
            <a:r>
              <a:rPr lang="en-US" sz="3200" dirty="0"/>
              <a:t> - Place</a:t>
            </a:r>
          </a:p>
        </p:txBody>
      </p:sp>
    </p:spTree>
    <p:extLst>
      <p:ext uri="{BB962C8B-B14F-4D97-AF65-F5344CB8AC3E}">
        <p14:creationId xmlns:p14="http://schemas.microsoft.com/office/powerpoint/2010/main" val="167571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altLang="en-US" sz="400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hlinkClick r:id="rId3"/>
              </a:rPr>
              <a:t>http://youtu.be/AIqC79WrpKg</a:t>
            </a:r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04612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Your assignment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66800"/>
            <a:ext cx="8229600" cy="2209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Complete your “5 Theme Notes” with key words, symbols, </a:t>
            </a:r>
            <a:r>
              <a:rPr lang="en-US" altLang="en-US" dirty="0" err="1" smtClean="0"/>
              <a:t>etc</a:t>
            </a:r>
            <a:r>
              <a:rPr lang="en-US" altLang="en-US" dirty="0" smtClean="0"/>
              <a:t> on right hand side of the notes.  Use color, simple words, clipart, magazines, etc.</a:t>
            </a:r>
          </a:p>
          <a:p>
            <a:pPr eaLnBrk="1" hangingPunct="1"/>
            <a:r>
              <a:rPr lang="en-US" altLang="en-US" dirty="0" smtClean="0"/>
              <a:t>Be sure to have #3 vocab completed in notes by tomorrow. (you may need them! Hint, hint!)</a:t>
            </a:r>
          </a:p>
          <a:p>
            <a:pPr eaLnBrk="1" hangingPunct="1"/>
            <a:r>
              <a:rPr lang="en-US" altLang="en-US" dirty="0" smtClean="0"/>
              <a:t>I will check this tomorrow during warm-up.</a:t>
            </a:r>
          </a:p>
        </p:txBody>
      </p:sp>
    </p:spTree>
    <p:extLst>
      <p:ext uri="{BB962C8B-B14F-4D97-AF65-F5344CB8AC3E}">
        <p14:creationId xmlns:p14="http://schemas.microsoft.com/office/powerpoint/2010/main" val="35056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https://app.discoveryeducation.com/player/view/assetGuid/52E7BB9F-807C-484E-9A55-50AD881AA524</a:t>
            </a:r>
          </a:p>
        </p:txBody>
      </p:sp>
    </p:spTree>
    <p:extLst>
      <p:ext uri="{BB962C8B-B14F-4D97-AF65-F5344CB8AC3E}">
        <p14:creationId xmlns:p14="http://schemas.microsoft.com/office/powerpoint/2010/main" val="241301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0"/>
            <a:ext cx="11320225" cy="961697"/>
          </a:xfrm>
        </p:spPr>
        <p:txBody>
          <a:bodyPr/>
          <a:lstStyle/>
          <a:p>
            <a:r>
              <a:rPr lang="en-US" dirty="0" smtClean="0"/>
              <a:t>Postcard- Five Themes of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6745"/>
            <a:ext cx="11997558" cy="5722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/>
              <a:t>will use all that you know about the 5 themes of geography to create a postcard from any place you’d like to go.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Requirements:</a:t>
            </a:r>
          </a:p>
          <a:p>
            <a:pPr marL="0" indent="0">
              <a:buNone/>
            </a:pPr>
            <a:r>
              <a:rPr lang="en-US" dirty="0"/>
              <a:t>1. You must use ALL five themes </a:t>
            </a:r>
            <a:r>
              <a:rPr lang="en-US" dirty="0" smtClean="0"/>
              <a:t>on the notecard.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The picture side (the blank side of one notecard) must</a:t>
            </a:r>
          </a:p>
          <a:p>
            <a:pPr marL="0" indent="0">
              <a:buNone/>
            </a:pPr>
            <a:r>
              <a:rPr lang="en-US" dirty="0"/>
              <a:t>	- be fully colored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/>
              <a:t>include pictures and/or drawings relating the 5 themes to your destination (1 per theme is </a:t>
            </a:r>
            <a:r>
              <a:rPr lang="en-US" dirty="0" smtClean="0"/>
              <a:t>	good</a:t>
            </a:r>
            <a:r>
              <a:rPr lang="en-US" dirty="0"/>
              <a:t>.)</a:t>
            </a:r>
          </a:p>
          <a:p>
            <a:pPr marL="0" indent="0">
              <a:buNone/>
            </a:pPr>
            <a:r>
              <a:rPr lang="en-US" dirty="0" smtClean="0"/>
              <a:t>	- </a:t>
            </a:r>
            <a:r>
              <a:rPr lang="en-US" dirty="0"/>
              <a:t>have a slogan (catchy phrase or the location’s name)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The written side </a:t>
            </a:r>
            <a:r>
              <a:rPr lang="en-US" dirty="0" smtClean="0"/>
              <a:t>(other side </a:t>
            </a:r>
            <a:r>
              <a:rPr lang="en-US" dirty="0"/>
              <a:t>of n</a:t>
            </a:r>
            <a:r>
              <a:rPr lang="en-US" dirty="0" smtClean="0"/>
              <a:t>otecard</a:t>
            </a:r>
            <a:r>
              <a:rPr lang="en-US" dirty="0"/>
              <a:t>) must explain in detail how each of your symbols represent/show the five themes.  Grammar and spelling count.  </a:t>
            </a:r>
            <a:r>
              <a:rPr lang="en-US" dirty="0" smtClean="0"/>
              <a:t>You can write this in paragraph form or in list form with explanation.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4. </a:t>
            </a:r>
            <a:r>
              <a:rPr lang="en-US" dirty="0"/>
              <a:t>Make it beautiful, colorful, you can type it if you’d like. This is due </a:t>
            </a:r>
            <a:r>
              <a:rPr lang="en-US" dirty="0" smtClean="0"/>
              <a:t>tomorrow!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4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09" y="793663"/>
            <a:ext cx="2823142" cy="180681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0630" y="0"/>
            <a:ext cx="4754562" cy="3039523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158" y="2934716"/>
            <a:ext cx="5645013" cy="39232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2" y="126884"/>
            <a:ext cx="3651431" cy="2561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" y="2934716"/>
            <a:ext cx="5029200" cy="388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IS POPULATION?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23554" name="Picture 2" descr="http://static.ddmcdn.com/gif/population-six-billi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5003" y="146582"/>
            <a:ext cx="5196211" cy="28073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56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population?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54162"/>
            <a:ext cx="8686800" cy="507523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Geographers use the term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population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</a:rPr>
              <a:t>to mean the total number of people who live in a specific area. </a:t>
            </a:r>
          </a:p>
          <a:p>
            <a:r>
              <a:rPr lang="en-US" sz="2800" dirty="0" smtClean="0"/>
              <a:t>The population of the world today is more than 7 billion people. </a:t>
            </a:r>
          </a:p>
          <a:p>
            <a:endParaRPr lang="en-US" sz="2800" b="1" dirty="0" smtClean="0"/>
          </a:p>
          <a:p>
            <a:endParaRPr lang="en-US" sz="2800" b="1" dirty="0" smtClean="0"/>
          </a:p>
          <a:p>
            <a:r>
              <a:rPr lang="en-US" sz="2800" b="1" dirty="0" smtClean="0"/>
              <a:t>Question: </a:t>
            </a:r>
            <a:r>
              <a:rPr lang="en-US" sz="2800" dirty="0" smtClean="0">
                <a:solidFill>
                  <a:srgbClr val="FF0000"/>
                </a:solidFill>
              </a:rPr>
              <a:t>What factors might have contributed to our increasing population over time?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grist.files.wordpress.com/2011/05/7-bill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4430" y="5143500"/>
            <a:ext cx="1837570" cy="171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30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Distribution and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Today, the </a:t>
            </a:r>
            <a:r>
              <a:rPr lang="en-US" sz="2400" dirty="0" smtClean="0">
                <a:solidFill>
                  <a:srgbClr val="FF0000"/>
                </a:solidFill>
              </a:rPr>
              <a:t>largest populations </a:t>
            </a:r>
            <a:r>
              <a:rPr lang="en-US" sz="2400" dirty="0" smtClean="0">
                <a:solidFill>
                  <a:srgbClr val="7030A0"/>
                </a:solidFill>
              </a:rPr>
              <a:t>are found in what are called </a:t>
            </a:r>
            <a:r>
              <a:rPr lang="en-US" sz="2400" i="1" dirty="0" smtClean="0">
                <a:solidFill>
                  <a:srgbClr val="7030A0"/>
                </a:solidFill>
              </a:rPr>
              <a:t>habitable lands.</a:t>
            </a:r>
          </a:p>
          <a:p>
            <a:endParaRPr lang="en-US" sz="2400" dirty="0" smtClean="0"/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Habitable lands </a:t>
            </a:r>
            <a:r>
              <a:rPr lang="en-US" sz="2400" dirty="0" smtClean="0">
                <a:solidFill>
                  <a:srgbClr val="7030A0"/>
                </a:solidFill>
              </a:rPr>
              <a:t>are lands that are suitable for human living.</a:t>
            </a:r>
          </a:p>
          <a:p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400" dirty="0" smtClean="0">
                <a:solidFill>
                  <a:srgbClr val="7030A0"/>
                </a:solidFill>
                <a:hlinkClick r:id="rId2"/>
              </a:rPr>
              <a:t>Video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Only a small portion of the Earth’s surface is suitable for humans to settle.</a:t>
            </a:r>
          </a:p>
          <a:p>
            <a:r>
              <a:rPr lang="en-US" sz="2400" dirty="0" smtClean="0"/>
              <a:t>Almost 75% of the Earths surface is water. </a:t>
            </a:r>
          </a:p>
          <a:p>
            <a:r>
              <a:rPr lang="en-US" sz="2400" dirty="0" smtClean="0"/>
              <a:t>In addition, between 35 and 40 % of the Earth’s land is too hot, too cold, too wet or too dry to live 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000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828800" y="457200"/>
            <a:ext cx="8610600" cy="882650"/>
          </a:xfrm>
        </p:spPr>
        <p:txBody>
          <a:bodyPr/>
          <a:lstStyle/>
          <a:p>
            <a:pPr algn="ctr"/>
            <a:r>
              <a:rPr lang="en-US" dirty="0" smtClean="0"/>
              <a:t>Population Density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>
          <a:xfrm>
            <a:off x="1805444" y="1316038"/>
            <a:ext cx="4290556" cy="5084763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Population Density  </a:t>
            </a:r>
            <a:r>
              <a:rPr lang="en-US" dirty="0" smtClean="0">
                <a:solidFill>
                  <a:srgbClr val="7030A0"/>
                </a:solidFill>
              </a:rPr>
              <a:t>shows on average how many people are living in a specific size area such as a square mile or square kilometer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To find the population density of a location, add up the total number of people living in an area and divide by the total amount of land they occupy.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1395941"/>
            <a:ext cx="4185617" cy="3304117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Demographers</a:t>
            </a:r>
            <a:r>
              <a:rPr lang="en-US" b="1" u="sng" dirty="0" smtClean="0"/>
              <a:t> </a:t>
            </a:r>
            <a:r>
              <a:rPr lang="en-US" dirty="0" smtClean="0">
                <a:solidFill>
                  <a:srgbClr val="7030A0"/>
                </a:solidFill>
              </a:rPr>
              <a:t>are geographers who study the characteristics of human population.</a:t>
            </a:r>
          </a:p>
          <a:p>
            <a:endParaRPr lang="en-US" dirty="0"/>
          </a:p>
        </p:txBody>
      </p:sp>
      <p:pic>
        <p:nvPicPr>
          <p:cNvPr id="3074" name="Picture 2" descr="http://www.fhwa.dot.gov/ohim/hs00/in1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48000"/>
            <a:ext cx="4800600" cy="3524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411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Advantages of Globes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/>
              <a:t>Globes are more accurate than maps, better representation of the Earth.</a:t>
            </a:r>
          </a:p>
          <a:p>
            <a:pPr eaLnBrk="1" hangingPunct="1"/>
            <a:r>
              <a:rPr lang="en-US" sz="4000"/>
              <a:t>Globes are not distorted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6212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0"/>
            <a:ext cx="9144000" cy="12192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What factors influence population distribution?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143000"/>
            <a:ext cx="9144000" cy="5715000"/>
          </a:xfrm>
        </p:spPr>
        <p:txBody>
          <a:bodyPr/>
          <a:lstStyle/>
          <a:p>
            <a:r>
              <a:rPr lang="en-US" sz="3600" u="sng" dirty="0">
                <a:solidFill>
                  <a:srgbClr val="FF0000"/>
                </a:solidFill>
              </a:rPr>
              <a:t>Environmental factors</a:t>
            </a:r>
            <a:r>
              <a:rPr lang="en-US" sz="3600" dirty="0">
                <a:solidFill>
                  <a:srgbClr val="7030A0"/>
                </a:solidFill>
              </a:rPr>
              <a:t>—</a:t>
            </a:r>
            <a:endParaRPr lang="en-US" sz="3600" dirty="0"/>
          </a:p>
          <a:p>
            <a:pPr lvl="1"/>
            <a:r>
              <a:rPr lang="en-US" dirty="0" smtClean="0"/>
              <a:t>What </a:t>
            </a:r>
            <a:r>
              <a:rPr lang="en-US" dirty="0"/>
              <a:t>type of </a:t>
            </a:r>
            <a:r>
              <a:rPr lang="en-US" dirty="0">
                <a:solidFill>
                  <a:srgbClr val="7030A0"/>
                </a:solidFill>
              </a:rPr>
              <a:t>natural resources </a:t>
            </a:r>
            <a:r>
              <a:rPr lang="en-US" dirty="0"/>
              <a:t>are in the area?  Does it have </a:t>
            </a:r>
            <a:r>
              <a:rPr lang="en-US" dirty="0">
                <a:solidFill>
                  <a:srgbClr val="7030A0"/>
                </a:solidFill>
              </a:rPr>
              <a:t>oil, or </a:t>
            </a:r>
            <a:r>
              <a:rPr lang="en-US" dirty="0" smtClean="0">
                <a:solidFill>
                  <a:srgbClr val="7030A0"/>
                </a:solidFill>
              </a:rPr>
              <a:t>fertile </a:t>
            </a:r>
            <a:r>
              <a:rPr lang="en-US" dirty="0">
                <a:solidFill>
                  <a:srgbClr val="7030A0"/>
                </a:solidFill>
              </a:rPr>
              <a:t>land or access to water?</a:t>
            </a:r>
          </a:p>
          <a:p>
            <a:pPr lvl="1"/>
            <a:r>
              <a:rPr lang="en-US" dirty="0"/>
              <a:t>What is the </a:t>
            </a:r>
            <a:r>
              <a:rPr lang="en-US" dirty="0">
                <a:solidFill>
                  <a:srgbClr val="7030A0"/>
                </a:solidFill>
              </a:rPr>
              <a:t>climate </a:t>
            </a:r>
            <a:r>
              <a:rPr lang="en-US" dirty="0"/>
              <a:t>like?</a:t>
            </a:r>
          </a:p>
          <a:p>
            <a:pPr lvl="1"/>
            <a:r>
              <a:rPr lang="en-US" dirty="0"/>
              <a:t>Does it have </a:t>
            </a:r>
            <a:r>
              <a:rPr lang="en-US" dirty="0" smtClean="0"/>
              <a:t>resources </a:t>
            </a:r>
            <a:r>
              <a:rPr lang="en-US" dirty="0"/>
              <a:t>such as </a:t>
            </a:r>
            <a:r>
              <a:rPr lang="en-US" dirty="0">
                <a:solidFill>
                  <a:srgbClr val="7030A0"/>
                </a:solidFill>
              </a:rPr>
              <a:t>transportation and </a:t>
            </a:r>
            <a:r>
              <a:rPr lang="en-US" dirty="0" smtClean="0">
                <a:solidFill>
                  <a:srgbClr val="7030A0"/>
                </a:solidFill>
              </a:rPr>
              <a:t>technology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050" name="Picture 2" descr="http://www.onemedicine.tuskegee.edu/Epidemiology/images/Fig2_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810000"/>
            <a:ext cx="6172200" cy="2819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15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0" y="0"/>
            <a:ext cx="9144000" cy="2286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0" y="1219200"/>
            <a:ext cx="9144000" cy="6400800"/>
          </a:xfrm>
        </p:spPr>
        <p:txBody>
          <a:bodyPr>
            <a:normAutofit/>
          </a:bodyPr>
          <a:lstStyle/>
          <a:p>
            <a:r>
              <a:rPr lang="en-US" sz="3600" u="sng" dirty="0">
                <a:solidFill>
                  <a:srgbClr val="FF0000"/>
                </a:solidFill>
              </a:rPr>
              <a:t>Economic factors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en-US" sz="3600" dirty="0">
                <a:solidFill>
                  <a:srgbClr val="7030A0"/>
                </a:solidFill>
              </a:rPr>
              <a:t>-</a:t>
            </a:r>
          </a:p>
          <a:p>
            <a:pPr lvl="1"/>
            <a:r>
              <a:rPr lang="en-US" sz="3600" dirty="0"/>
              <a:t>What </a:t>
            </a:r>
            <a:r>
              <a:rPr lang="en-US" sz="3600" dirty="0">
                <a:solidFill>
                  <a:srgbClr val="7030A0"/>
                </a:solidFill>
              </a:rPr>
              <a:t>type of economy </a:t>
            </a:r>
            <a:r>
              <a:rPr lang="en-US" sz="3600" dirty="0"/>
              <a:t>does it have?</a:t>
            </a:r>
          </a:p>
          <a:p>
            <a:pPr lvl="1"/>
            <a:r>
              <a:rPr lang="en-US" sz="3600" dirty="0"/>
              <a:t>Is the </a:t>
            </a:r>
            <a:r>
              <a:rPr lang="en-US" sz="3600" dirty="0">
                <a:solidFill>
                  <a:srgbClr val="7030A0"/>
                </a:solidFill>
              </a:rPr>
              <a:t>economy strong and making money</a:t>
            </a:r>
            <a:r>
              <a:rPr lang="en-US" sz="3600" dirty="0"/>
              <a:t>?</a:t>
            </a:r>
          </a:p>
          <a:p>
            <a:r>
              <a:rPr lang="en-US" sz="3600" u="sng" dirty="0">
                <a:solidFill>
                  <a:srgbClr val="FF0000"/>
                </a:solidFill>
              </a:rPr>
              <a:t>Political factors</a:t>
            </a:r>
            <a:r>
              <a:rPr lang="en-US" sz="3600" dirty="0">
                <a:solidFill>
                  <a:srgbClr val="FF0000"/>
                </a:solidFill>
              </a:rPr>
              <a:t>-</a:t>
            </a:r>
            <a:r>
              <a:rPr lang="en-US" sz="3600" dirty="0"/>
              <a:t>-</a:t>
            </a:r>
          </a:p>
          <a:p>
            <a:pPr lvl="1"/>
            <a:r>
              <a:rPr lang="en-US" sz="3600" dirty="0"/>
              <a:t>What is the </a:t>
            </a:r>
            <a:r>
              <a:rPr lang="en-US" sz="3600" dirty="0">
                <a:solidFill>
                  <a:srgbClr val="7030A0"/>
                </a:solidFill>
              </a:rPr>
              <a:t>government policy</a:t>
            </a:r>
            <a:r>
              <a:rPr lang="en-US" sz="3600" dirty="0"/>
              <a:t>?</a:t>
            </a:r>
          </a:p>
          <a:p>
            <a:pPr lvl="1"/>
            <a:r>
              <a:rPr lang="en-US" sz="3600" dirty="0"/>
              <a:t>Are there </a:t>
            </a:r>
            <a:r>
              <a:rPr lang="en-US" sz="3600" dirty="0">
                <a:solidFill>
                  <a:srgbClr val="7030A0"/>
                </a:solidFill>
              </a:rPr>
              <a:t>many conflicts</a:t>
            </a:r>
            <a:r>
              <a:rPr lang="en-US" sz="3600" dirty="0"/>
              <a:t>?</a:t>
            </a:r>
          </a:p>
          <a:p>
            <a:pPr lvl="1"/>
            <a:r>
              <a:rPr lang="en-US" sz="3600" dirty="0"/>
              <a:t>Is it a </a:t>
            </a:r>
            <a:r>
              <a:rPr lang="en-US" sz="3600" dirty="0">
                <a:solidFill>
                  <a:srgbClr val="7030A0"/>
                </a:solidFill>
              </a:rPr>
              <a:t>rural/urban area</a:t>
            </a:r>
            <a:r>
              <a:rPr lang="en-US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12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Geography of Population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Question:  </a:t>
            </a:r>
            <a:r>
              <a:rPr lang="en-US" dirty="0" smtClean="0">
                <a:solidFill>
                  <a:srgbClr val="FF0000"/>
                </a:solidFill>
              </a:rPr>
              <a:t>What are some challenges that could result from rapid growth?</a:t>
            </a:r>
          </a:p>
          <a:p>
            <a:pPr lvl="7"/>
            <a:r>
              <a:rPr lang="en-US" dirty="0" smtClean="0"/>
              <a:t>Ellis Island 				New York City</a:t>
            </a:r>
          </a:p>
          <a:p>
            <a:endParaRPr lang="en-US" dirty="0"/>
          </a:p>
        </p:txBody>
      </p:sp>
      <p:pic>
        <p:nvPicPr>
          <p:cNvPr id="11" name="Picture 10" descr="immigran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0220" y="2971800"/>
            <a:ext cx="3964781" cy="2819400"/>
          </a:xfrm>
          <a:prstGeom prst="rect">
            <a:avLst/>
          </a:prstGeom>
        </p:spPr>
      </p:pic>
      <p:pic>
        <p:nvPicPr>
          <p:cNvPr id="12" name="Picture 11" descr="ny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2971800"/>
            <a:ext cx="4191000" cy="279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0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Growth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expanding population creates serious challenges.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What do YOU think are some challenges to the increasing population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-In some countries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it is difficult to provide the basic needs of food, clean water and housing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Many people move to the cities </a:t>
            </a:r>
            <a:r>
              <a:rPr lang="en-US" dirty="0" smtClean="0">
                <a:solidFill>
                  <a:srgbClr val="7030A0"/>
                </a:solidFill>
              </a:rPr>
              <a:t>to try to make a better life for themselves, but there are not enough materials to build proper shelter or sewers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77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Effects of Overcrowding</a:t>
            </a:r>
          </a:p>
        </p:txBody>
      </p:sp>
      <p:pic>
        <p:nvPicPr>
          <p:cNvPr id="5" name="Content Placeholder 4" descr="untitled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2895600"/>
            <a:ext cx="4191000" cy="2791206"/>
          </a:xfrm>
        </p:spPr>
      </p:pic>
      <p:pic>
        <p:nvPicPr>
          <p:cNvPr id="7" name="Content Placeholder 6" descr="kid_46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629400" y="1219201"/>
            <a:ext cx="3619500" cy="2752725"/>
          </a:xfrm>
        </p:spPr>
      </p:pic>
      <p:sp>
        <p:nvSpPr>
          <p:cNvPr id="6" name="TextBox 5"/>
          <p:cNvSpPr txBox="1"/>
          <p:nvPr/>
        </p:nvSpPr>
        <p:spPr>
          <a:xfrm>
            <a:off x="2057400" y="571500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Shanty houses on the outskirts of a city.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5715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4"/>
              </a:rPr>
              <a:t>Overcrowding: Nigeria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1676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Overcrowding: Japan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4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Podcast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Question: </a:t>
            </a:r>
            <a:r>
              <a:rPr lang="en-US" dirty="0" smtClean="0">
                <a:solidFill>
                  <a:srgbClr val="FF0000"/>
                </a:solidFill>
              </a:rPr>
              <a:t>What are factors that influence where people choose to live?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Rural vs. Urban</a:t>
            </a:r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Rural areas </a:t>
            </a:r>
            <a:r>
              <a:rPr lang="en-US" dirty="0" smtClean="0">
                <a:solidFill>
                  <a:srgbClr val="7030A0"/>
                </a:solidFill>
              </a:rPr>
              <a:t>are areas that relate to the country or farms.</a:t>
            </a:r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Urban </a:t>
            </a:r>
            <a:r>
              <a:rPr lang="en-US" dirty="0" smtClean="0">
                <a:solidFill>
                  <a:srgbClr val="7030A0"/>
                </a:solidFill>
              </a:rPr>
              <a:t>areas refer to cities.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124" name="Picture 4" descr="http://cdn.theatlanticcities.com/img/upload/2012/04/06/crop3/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100" y="3998249"/>
            <a:ext cx="4191000" cy="261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6420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Choose: Rural or Urban?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752600" y="533400"/>
            <a:ext cx="4290556" cy="792162"/>
          </a:xfrm>
        </p:spPr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Rural or Urban?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Rural or Urban?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4" name="Picture 13" descr="fa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5420" y="1828800"/>
            <a:ext cx="3997180" cy="3276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33600" y="1295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        Question: Which setting would you prefer to live in?  Why?</a:t>
            </a:r>
          </a:p>
        </p:txBody>
      </p:sp>
      <p:pic>
        <p:nvPicPr>
          <p:cNvPr id="18" name="Content Placeholder 17" descr="2346651290_54b3b9a74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044118" y="1858540"/>
            <a:ext cx="4417508" cy="3323060"/>
          </a:xfrm>
        </p:spPr>
      </p:pic>
    </p:spTree>
    <p:extLst>
      <p:ext uri="{BB962C8B-B14F-4D97-AF65-F5344CB8AC3E}">
        <p14:creationId xmlns:p14="http://schemas.microsoft.com/office/powerpoint/2010/main" val="19412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 Billion and Counting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https://www.youtube.com/watch?v=sc4HxPxNrZ0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See next slides for propaganda…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0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4138" y="37837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Strongly Agree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8571187" y="3783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Agree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94138" y="5875282"/>
            <a:ext cx="4256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Strongly Disagree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8854967" y="587528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Disagree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97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18" name="Picture 2" descr="http://ts2.mm.bing.net/th?id=H.5028145102062617&amp;w=334&amp;h=188&amp;c=7&amp;rs=1&amp;url=http%3a%2f%2fwww.theguardian.com%2fbooks%2f2013%2fmay%2f06%2fchinas-barbaric-one-child-policy&amp;pid=1.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04801"/>
            <a:ext cx="5279684" cy="2971800"/>
          </a:xfrm>
          <a:prstGeom prst="rect">
            <a:avLst/>
          </a:prstGeom>
          <a:noFill/>
        </p:spPr>
      </p:pic>
      <p:pic>
        <p:nvPicPr>
          <p:cNvPr id="34820" name="Picture 4" descr="http://www.pbs.org/wgbh/nova/assets/img/population-campaign/image-06-small.jpg#populous%20india%20large%20families%20322x2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283700"/>
            <a:ext cx="5200650" cy="3193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45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Disadvantages of Globes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/>
              <a:t>Globes are not portable</a:t>
            </a:r>
          </a:p>
          <a:p>
            <a:pPr eaLnBrk="1" hangingPunct="1"/>
            <a:r>
              <a:rPr lang="en-US" sz="4000"/>
              <a:t>Globes do not show detail</a:t>
            </a:r>
          </a:p>
          <a:p>
            <a:pPr eaLnBrk="1" hangingPunct="1"/>
            <a:r>
              <a:rPr lang="en-US" sz="4000"/>
              <a:t>Globes are more expensive than maps</a:t>
            </a:r>
          </a:p>
          <a:p>
            <a:pPr eaLnBrk="1" hangingPunct="1"/>
            <a:r>
              <a:rPr lang="en-US" sz="4000"/>
              <a:t>There are no thematic globes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5094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3.bp.blogspot.com/_XY5Dcu8RuPc/THGL9n4h_UI/AAAAAAAAADU/Pe6RoRdzKjc/s1600/population_growth_china_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609600"/>
            <a:ext cx="8482411" cy="5257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17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Group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/>
              <a:t>After considering all of the statements from the four corners activity, what do you think are the biggest issues/problems associated with population?</a:t>
            </a:r>
          </a:p>
        </p:txBody>
      </p:sp>
    </p:spTree>
    <p:extLst>
      <p:ext uri="{BB962C8B-B14F-4D97-AF65-F5344CB8AC3E}">
        <p14:creationId xmlns:p14="http://schemas.microsoft.com/office/powerpoint/2010/main" val="372536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Group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do you think should be done to solve these problems?  </a:t>
            </a:r>
          </a:p>
          <a:p>
            <a:endParaRPr lang="en-US" sz="4400" dirty="0"/>
          </a:p>
          <a:p>
            <a:r>
              <a:rPr lang="en-US" sz="4400" dirty="0"/>
              <a:t>Who should be responsible?</a:t>
            </a:r>
          </a:p>
        </p:txBody>
      </p:sp>
    </p:spTree>
    <p:extLst>
      <p:ext uri="{BB962C8B-B14F-4D97-AF65-F5344CB8AC3E}">
        <p14:creationId xmlns:p14="http://schemas.microsoft.com/office/powerpoint/2010/main" val="101139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Push/ Pull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 smtClean="0"/>
              <a:t>Push factor- reasons that cause people to leave an area.</a:t>
            </a:r>
          </a:p>
          <a:p>
            <a:r>
              <a:rPr lang="en-US" sz="3200" dirty="0" smtClean="0"/>
              <a:t>Pull factor- reasons that attract people to another area</a:t>
            </a:r>
          </a:p>
          <a:p>
            <a:r>
              <a:rPr lang="en-US" sz="3200" dirty="0" smtClean="0"/>
              <a:t>Migration- moving from one place to another</a:t>
            </a:r>
          </a:p>
          <a:p>
            <a:r>
              <a:rPr lang="en-US" sz="3200" dirty="0" smtClean="0"/>
              <a:t>Refugee- a person that flees a place for safety reasons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692352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Push/ Pull Factors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754864"/>
              </p:ext>
            </p:extLst>
          </p:nvPr>
        </p:nvGraphicFramePr>
        <p:xfrm>
          <a:off x="1138996" y="1371601"/>
          <a:ext cx="8135006" cy="4823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7503"/>
                <a:gridCol w="4067503"/>
              </a:tblGrid>
              <a:tr h="803923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Push</a:t>
                      </a:r>
                      <a:endParaRPr lang="en-US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/>
                        <a:t>Pull</a:t>
                      </a:r>
                      <a:endParaRPr lang="en-US" sz="4400" dirty="0"/>
                    </a:p>
                  </a:txBody>
                  <a:tcPr/>
                </a:tc>
              </a:tr>
              <a:tr h="803923">
                <a:tc>
                  <a:txBody>
                    <a:bodyPr/>
                    <a:lstStyle/>
                    <a:p>
                      <a:r>
                        <a:rPr lang="en-US" dirty="0" smtClean="0"/>
                        <a:t>Diseases in the area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Job opportunities</a:t>
                      </a:r>
                      <a:endParaRPr lang="en-US" dirty="0"/>
                    </a:p>
                  </a:txBody>
                  <a:tcPr/>
                </a:tc>
              </a:tr>
              <a:tr h="803923">
                <a:tc>
                  <a:txBody>
                    <a:bodyPr/>
                    <a:lstStyle/>
                    <a:p>
                      <a:r>
                        <a:rPr lang="en-US" dirty="0" smtClean="0"/>
                        <a:t>War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Carowinds</a:t>
                      </a:r>
                      <a:r>
                        <a:rPr lang="en-US" dirty="0" smtClean="0"/>
                        <a:t>- </a:t>
                      </a:r>
                      <a:r>
                        <a:rPr lang="en-US" dirty="0" err="1" smtClean="0"/>
                        <a:t>amusemen</a:t>
                      </a:r>
                      <a:r>
                        <a:rPr lang="en-US" baseline="0" dirty="0" smtClean="0"/>
                        <a:t> parks</a:t>
                      </a:r>
                      <a:endParaRPr lang="en-US" dirty="0"/>
                    </a:p>
                  </a:txBody>
                  <a:tcPr/>
                </a:tc>
              </a:tr>
              <a:tr h="803923">
                <a:tc>
                  <a:txBody>
                    <a:bodyPr/>
                    <a:lstStyle/>
                    <a:p>
                      <a:r>
                        <a:rPr lang="en-US" dirty="0" smtClean="0"/>
                        <a:t>Dislike</a:t>
                      </a:r>
                      <a:r>
                        <a:rPr lang="en-US" baseline="0" dirty="0" smtClean="0"/>
                        <a:t> (prejudice or persecution)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Good</a:t>
                      </a:r>
                      <a:r>
                        <a:rPr lang="en-US" baseline="0" dirty="0" smtClean="0"/>
                        <a:t> government</a:t>
                      </a:r>
                      <a:endParaRPr lang="en-US" dirty="0"/>
                    </a:p>
                  </a:txBody>
                  <a:tcPr/>
                </a:tc>
              </a:tr>
              <a:tr h="803923">
                <a:tc>
                  <a:txBody>
                    <a:bodyPr/>
                    <a:lstStyle/>
                    <a:p>
                      <a:r>
                        <a:rPr lang="en-US" dirty="0" smtClean="0"/>
                        <a:t>Lack of resources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Freedom</a:t>
                      </a:r>
                      <a:endParaRPr lang="en-US" dirty="0"/>
                    </a:p>
                  </a:txBody>
                  <a:tcPr/>
                </a:tc>
              </a:tr>
              <a:tr h="803923">
                <a:tc>
                  <a:txBody>
                    <a:bodyPr/>
                    <a:lstStyle/>
                    <a:p>
                      <a:r>
                        <a:rPr lang="en-US" dirty="0" smtClean="0"/>
                        <a:t>Bad government or failing government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Safe</a:t>
                      </a:r>
                      <a:r>
                        <a:rPr lang="en-US" baseline="0" dirty="0" smtClean="0"/>
                        <a:t> neighborhood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5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kipaper.com/images/beautiful-scenery-picture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3" y="315310"/>
            <a:ext cx="4522622" cy="282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rig13.deviantart.net/9306/f/2011/336/e/4/e4efc8f612ff0caa58258d208b686b6a-d4hx36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319" y="315310"/>
            <a:ext cx="3740791" cy="280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thevoiceofaquietgirl.files.wordpress.com/2015/05/freedom20hd20wallpaper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935" y="3418600"/>
            <a:ext cx="3527370" cy="235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guim.co.uk/sys-images/Guardian/Pix/pictures/2013/2/1/1359727150913/Poverty-in-Afghanistan-0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73" y="3537936"/>
            <a:ext cx="3720407" cy="223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img.shia-labeouf.biz/2015/08/14/home-big-houses-for-sale-l-c94c789be94695c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957" y="3718145"/>
            <a:ext cx="4209801" cy="23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2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Kahoot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https://play.kahoot.it/#/?quizId=af25de90-6c68-4e25-8754-88753d708377</a:t>
            </a:r>
          </a:p>
        </p:txBody>
      </p:sp>
    </p:spTree>
    <p:extLst>
      <p:ext uri="{BB962C8B-B14F-4D97-AF65-F5344CB8AC3E}">
        <p14:creationId xmlns:p14="http://schemas.microsoft.com/office/powerpoint/2010/main" val="590297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/>
              <a:t>Maps are two dimensional representations of the earth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3134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Advantages of Maps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95400"/>
            <a:ext cx="7772400" cy="48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4000"/>
              <a:t>Maps are cheaper than globes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/>
              <a:t>Maps show detail</a:t>
            </a:r>
          </a:p>
          <a:p>
            <a:pPr eaLnBrk="1" hangingPunct="1">
              <a:lnSpc>
                <a:spcPct val="90000"/>
              </a:lnSpc>
            </a:pPr>
            <a:r>
              <a:rPr lang="en-US" sz="4000"/>
              <a:t>Maps can show themes (thematic maps) and be used for comparing things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/>
              <a:t>Maps can be put into a book called an atlas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/>
              <a:t>Maps are portable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1669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6.6|33.1|6.3|4.9|0.6|7.1|29.6"/>
</p:tagLst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3400</TotalTime>
  <Words>2405</Words>
  <Application>Microsoft Office PowerPoint</Application>
  <PresentationFormat>Widescreen</PresentationFormat>
  <Paragraphs>442</Paragraphs>
  <Slides>76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6" baseType="lpstr">
      <vt:lpstr>Andalus</vt:lpstr>
      <vt:lpstr>Arial</vt:lpstr>
      <vt:lpstr>Calibri</vt:lpstr>
      <vt:lpstr>Comic Sans MS</vt:lpstr>
      <vt:lpstr>Garamond</vt:lpstr>
      <vt:lpstr>Times</vt:lpstr>
      <vt:lpstr>Times New Roman</vt:lpstr>
      <vt:lpstr>Trebuchet MS</vt:lpstr>
      <vt:lpstr>Wingdings 3</vt:lpstr>
      <vt:lpstr>Facet</vt:lpstr>
      <vt:lpstr>Geography</vt:lpstr>
      <vt:lpstr>Vocabulary pg 3 Copy the following definitions:</vt:lpstr>
      <vt:lpstr>Geography</vt:lpstr>
      <vt:lpstr>Globes and Maps </vt:lpstr>
      <vt:lpstr>Globes</vt:lpstr>
      <vt:lpstr>Advantages of Globes</vt:lpstr>
      <vt:lpstr>Disadvantages of Globes</vt:lpstr>
      <vt:lpstr>Maps</vt:lpstr>
      <vt:lpstr>Advantages of Maps</vt:lpstr>
      <vt:lpstr>Disadvantages of Maps</vt:lpstr>
      <vt:lpstr>Map Projections</vt:lpstr>
      <vt:lpstr>Different Types of Maps</vt:lpstr>
      <vt:lpstr>Political Maps</vt:lpstr>
      <vt:lpstr>Physical Maps</vt:lpstr>
      <vt:lpstr>Maps vs. Globes Assignment</vt:lpstr>
      <vt:lpstr>Map Skills</vt:lpstr>
      <vt:lpstr>Vocabulary Term</vt:lpstr>
      <vt:lpstr>Directions on a Compass</vt:lpstr>
      <vt:lpstr>Imaginary Lines</vt:lpstr>
      <vt:lpstr>Lines</vt:lpstr>
      <vt:lpstr>Latitude</vt:lpstr>
      <vt:lpstr>Where is 0 degree?</vt:lpstr>
      <vt:lpstr>Latitude   North Pole                     South Pole</vt:lpstr>
      <vt:lpstr>      Latitude  The North Pole  is at 90° N                 The South Pole  is at 90° S </vt:lpstr>
      <vt:lpstr>Major lines of latitude</vt:lpstr>
      <vt:lpstr>Longitude</vt:lpstr>
      <vt:lpstr>PowerPoint Presentation</vt:lpstr>
      <vt:lpstr>Longitude               Lines of longitude begin       at the Prime Meridian.   </vt:lpstr>
      <vt:lpstr> Longitude</vt:lpstr>
      <vt:lpstr>PowerPoint Presentation</vt:lpstr>
      <vt:lpstr>Longitude and latitude rap  grid coordinates</vt:lpstr>
      <vt:lpstr>Hemispheres</vt:lpstr>
      <vt:lpstr>PowerPoint Presentation</vt:lpstr>
      <vt:lpstr>Map Legends/Key</vt:lpstr>
      <vt:lpstr>Can you understand this legend?</vt:lpstr>
      <vt:lpstr>Age Expectancy</vt:lpstr>
      <vt:lpstr>“How To” Foldable</vt:lpstr>
      <vt:lpstr>PowerPoint Presentation</vt:lpstr>
      <vt:lpstr>GLOBE SAYS</vt:lpstr>
      <vt:lpstr>Longitude and Latitude Practice</vt:lpstr>
      <vt:lpstr>Map skills review packet</vt:lpstr>
      <vt:lpstr>Continents?</vt:lpstr>
      <vt:lpstr>THE 5 THEMES OF GEOGRAPHY</vt:lpstr>
      <vt:lpstr>Five Themes of Geography</vt:lpstr>
      <vt:lpstr>MOVEMENT</vt:lpstr>
      <vt:lpstr>REGIONS</vt:lpstr>
      <vt:lpstr>HUMAN-ENVIRONMENT INTERACTION</vt:lpstr>
      <vt:lpstr>LOCATION Where are we?</vt:lpstr>
      <vt:lpstr>PLACE</vt:lpstr>
      <vt:lpstr>Remembering the 5 themes</vt:lpstr>
      <vt:lpstr>PowerPoint Presentation</vt:lpstr>
      <vt:lpstr>Your assignment</vt:lpstr>
      <vt:lpstr>PowerPoint Presentation</vt:lpstr>
      <vt:lpstr>Postcard- Five Themes of Geography</vt:lpstr>
      <vt:lpstr>PowerPoint Presentation</vt:lpstr>
      <vt:lpstr>WHAT IS POPULATION?</vt:lpstr>
      <vt:lpstr>What is population?</vt:lpstr>
      <vt:lpstr>Population Distribution and Density</vt:lpstr>
      <vt:lpstr>Population Density</vt:lpstr>
      <vt:lpstr>What factors influence population distribution?</vt:lpstr>
      <vt:lpstr>PowerPoint Presentation</vt:lpstr>
      <vt:lpstr>The Geography of Population</vt:lpstr>
      <vt:lpstr>Growth Challenges</vt:lpstr>
      <vt:lpstr>Effects of Overcrowding</vt:lpstr>
      <vt:lpstr>Podcast</vt:lpstr>
      <vt:lpstr>Choose: Rural or Urban?</vt:lpstr>
      <vt:lpstr>7 Billion and Counting Video</vt:lpstr>
      <vt:lpstr>PowerPoint Presentation</vt:lpstr>
      <vt:lpstr>PowerPoint Presentation</vt:lpstr>
      <vt:lpstr>PowerPoint Presentation</vt:lpstr>
      <vt:lpstr>Group Share</vt:lpstr>
      <vt:lpstr>Group Share</vt:lpstr>
      <vt:lpstr>Push/ Pull Factors</vt:lpstr>
      <vt:lpstr>Push/ Pull Factors</vt:lpstr>
      <vt:lpstr>PowerPoint Presentation</vt:lpstr>
      <vt:lpstr>Kahoot!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Blackwell, Amber D.</dc:creator>
  <cp:lastModifiedBy>Meredith, Tracy R.</cp:lastModifiedBy>
  <cp:revision>27</cp:revision>
  <dcterms:created xsi:type="dcterms:W3CDTF">2015-08-28T18:19:42Z</dcterms:created>
  <dcterms:modified xsi:type="dcterms:W3CDTF">2016-09-25T15:24:11Z</dcterms:modified>
</cp:coreProperties>
</file>