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642C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8" d="100"/>
          <a:sy n="48" d="100"/>
        </p:scale>
        <p:origin x="-108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B2D9828-DEBD-4D58-802E-D9A9E9E4899B}" type="datetimeFigureOut">
              <a:rPr lang="en-US" smtClean="0"/>
              <a:t>3/26/2014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42CD846-01CA-4E0D-B067-F63AE21B250F}"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B2D9828-DEBD-4D58-802E-D9A9E9E4899B}" type="datetimeFigureOut">
              <a:rPr lang="en-US" smtClean="0"/>
              <a:t>3/26/2014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2CD846-01CA-4E0D-B067-F63AE21B250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B2D9828-DEBD-4D58-802E-D9A9E9E4899B}" type="datetimeFigureOut">
              <a:rPr lang="en-US" smtClean="0"/>
              <a:t>3/26/2014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2CD846-01CA-4E0D-B067-F63AE21B250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B2D9828-DEBD-4D58-802E-D9A9E9E4899B}" type="datetimeFigureOut">
              <a:rPr lang="en-US" smtClean="0"/>
              <a:t>3/26/2014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2CD846-01CA-4E0D-B067-F63AE21B250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B2D9828-DEBD-4D58-802E-D9A9E9E4899B}" type="datetimeFigureOut">
              <a:rPr lang="en-US" smtClean="0"/>
              <a:t>3/26/2014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2CD846-01CA-4E0D-B067-F63AE21B250F}"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B2D9828-DEBD-4D58-802E-D9A9E9E4899B}" type="datetimeFigureOut">
              <a:rPr lang="en-US" smtClean="0"/>
              <a:t>3/26/2014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2CD846-01CA-4E0D-B067-F63AE21B250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B2D9828-DEBD-4D58-802E-D9A9E9E4899B}" type="datetimeFigureOut">
              <a:rPr lang="en-US" smtClean="0"/>
              <a:t>3/26/2014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2CD846-01CA-4E0D-B067-F63AE21B250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B2D9828-DEBD-4D58-802E-D9A9E9E4899B}" type="datetimeFigureOut">
              <a:rPr lang="en-US" smtClean="0"/>
              <a:t>3/26/2014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2CD846-01CA-4E0D-B067-F63AE21B250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2D9828-DEBD-4D58-802E-D9A9E9E4899B}" type="datetimeFigureOut">
              <a:rPr lang="en-US" smtClean="0"/>
              <a:t>3/26/2014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2CD846-01CA-4E0D-B067-F63AE21B250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B2D9828-DEBD-4D58-802E-D9A9E9E4899B}" type="datetimeFigureOut">
              <a:rPr lang="en-US" smtClean="0"/>
              <a:t>3/26/2014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2CD846-01CA-4E0D-B067-F63AE21B250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B2D9828-DEBD-4D58-802E-D9A9E9E4899B}" type="datetimeFigureOut">
              <a:rPr lang="en-US" smtClean="0"/>
              <a:t>3/26/2014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042CD846-01CA-4E0D-B067-F63AE21B250F}"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B2D9828-DEBD-4D58-802E-D9A9E9E4899B}" type="datetimeFigureOut">
              <a:rPr lang="en-US" smtClean="0"/>
              <a:t>3/26/2014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42CD846-01CA-4E0D-B067-F63AE21B250F}"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solidFill>
                  <a:srgbClr val="F642C3"/>
                </a:solidFill>
              </a:rPr>
              <a:t>The Roman Empire</a:t>
            </a:r>
            <a:endParaRPr lang="en-US" dirty="0">
              <a:solidFill>
                <a:srgbClr val="F642C3"/>
              </a:solidFill>
            </a:endParaRPr>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Result of the Punic Wars</a:t>
            </a:r>
            <a:endParaRPr lang="en-US" dirty="0"/>
          </a:p>
        </p:txBody>
      </p:sp>
      <p:sp>
        <p:nvSpPr>
          <p:cNvPr id="3" name="Content Placeholder 2"/>
          <p:cNvSpPr>
            <a:spLocks noGrp="1"/>
          </p:cNvSpPr>
          <p:nvPr>
            <p:ph sz="half" idx="1"/>
          </p:nvPr>
        </p:nvSpPr>
        <p:spPr>
          <a:xfrm>
            <a:off x="457200" y="1219200"/>
            <a:ext cx="2743200" cy="4906963"/>
          </a:xfrm>
        </p:spPr>
        <p:txBody>
          <a:bodyPr>
            <a:normAutofit fontScale="85000" lnSpcReduction="20000"/>
          </a:bodyPr>
          <a:lstStyle/>
          <a:p>
            <a:r>
              <a:rPr lang="en-US" b="1" dirty="0" smtClean="0">
                <a:solidFill>
                  <a:srgbClr val="F642C3"/>
                </a:solidFill>
              </a:rPr>
              <a:t>How can war change the way an empire is governed?</a:t>
            </a:r>
            <a:endParaRPr lang="en-US" b="1" dirty="0">
              <a:solidFill>
                <a:srgbClr val="F642C3"/>
              </a:solidFill>
            </a:endParaRPr>
          </a:p>
        </p:txBody>
      </p:sp>
      <p:sp>
        <p:nvSpPr>
          <p:cNvPr id="4" name="Content Placeholder 3"/>
          <p:cNvSpPr>
            <a:spLocks noGrp="1"/>
          </p:cNvSpPr>
          <p:nvPr>
            <p:ph sz="half" idx="2"/>
          </p:nvPr>
        </p:nvSpPr>
        <p:spPr>
          <a:xfrm>
            <a:off x="3200400" y="1219200"/>
            <a:ext cx="5486400" cy="5410200"/>
          </a:xfrm>
        </p:spPr>
        <p:txBody>
          <a:bodyPr>
            <a:normAutofit fontScale="85000" lnSpcReduction="20000"/>
          </a:bodyPr>
          <a:lstStyle/>
          <a:p>
            <a:r>
              <a:rPr lang="en-US" dirty="0" smtClean="0"/>
              <a:t>From 264 to 146 BCE, the Romans fought three wars against Carthage, known as the Punic Wars.</a:t>
            </a:r>
          </a:p>
          <a:p>
            <a:pPr>
              <a:buNone/>
            </a:pPr>
            <a:r>
              <a:rPr lang="en-US" dirty="0" smtClean="0"/>
              <a:t> </a:t>
            </a:r>
          </a:p>
          <a:p>
            <a:r>
              <a:rPr lang="en-US" dirty="0" smtClean="0"/>
              <a:t>The two great powers fought for control of strategic islands throughout the Mediterranean region. </a:t>
            </a:r>
          </a:p>
          <a:p>
            <a:pPr>
              <a:buNone/>
            </a:pPr>
            <a:endParaRPr lang="en-US" dirty="0" smtClean="0"/>
          </a:p>
          <a:p>
            <a:r>
              <a:rPr lang="en-US" dirty="0" smtClean="0"/>
              <a:t>Rome eventually destroyed Carthage and took control of its lands. After its success against Carthage, the Roman Republic continued to expand by conquering new lands. </a:t>
            </a:r>
          </a:p>
          <a:p>
            <a:pPr>
              <a:buNone/>
            </a:pPr>
            <a:endParaRPr lang="en-US" dirty="0" smtClean="0"/>
          </a:p>
          <a:p>
            <a:r>
              <a:rPr lang="en-US" dirty="0" smtClean="0"/>
              <a:t>These new lands were organized into provinces and put under the control of local governors.</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dirty="0" smtClean="0"/>
              <a:t>An expanding empire</a:t>
            </a:r>
            <a:endParaRPr lang="en-US" dirty="0"/>
          </a:p>
        </p:txBody>
      </p:sp>
      <p:sp>
        <p:nvSpPr>
          <p:cNvPr id="3" name="Content Placeholder 2"/>
          <p:cNvSpPr>
            <a:spLocks noGrp="1"/>
          </p:cNvSpPr>
          <p:nvPr>
            <p:ph sz="half" idx="1"/>
          </p:nvPr>
        </p:nvSpPr>
        <p:spPr>
          <a:xfrm>
            <a:off x="457200" y="1295400"/>
            <a:ext cx="2819400" cy="4830763"/>
          </a:xfrm>
        </p:spPr>
        <p:txBody>
          <a:bodyPr>
            <a:normAutofit fontScale="92500" lnSpcReduction="20000"/>
          </a:bodyPr>
          <a:lstStyle/>
          <a:p>
            <a:r>
              <a:rPr lang="en-US" b="1" dirty="0" smtClean="0">
                <a:solidFill>
                  <a:srgbClr val="F642C3"/>
                </a:solidFill>
              </a:rPr>
              <a:t>Why would local businesses get up set over new provinces producing more goods?</a:t>
            </a:r>
            <a:endParaRPr lang="en-US" b="1" dirty="0">
              <a:solidFill>
                <a:srgbClr val="F642C3"/>
              </a:solidFill>
            </a:endParaRPr>
          </a:p>
        </p:txBody>
      </p:sp>
      <p:sp>
        <p:nvSpPr>
          <p:cNvPr id="4" name="Content Placeholder 3"/>
          <p:cNvSpPr>
            <a:spLocks noGrp="1"/>
          </p:cNvSpPr>
          <p:nvPr>
            <p:ph sz="half" idx="2"/>
          </p:nvPr>
        </p:nvSpPr>
        <p:spPr>
          <a:xfrm>
            <a:off x="3352800" y="1295400"/>
            <a:ext cx="5334000" cy="5029200"/>
          </a:xfrm>
        </p:spPr>
        <p:txBody>
          <a:bodyPr>
            <a:normAutofit fontScale="92500" lnSpcReduction="20000"/>
          </a:bodyPr>
          <a:lstStyle/>
          <a:p>
            <a:r>
              <a:rPr lang="en-US" dirty="0" smtClean="0"/>
              <a:t>This focus on expansion led to negative effects on the city of Rome and its surrounding areas. </a:t>
            </a:r>
          </a:p>
          <a:p>
            <a:endParaRPr lang="en-US" dirty="0"/>
          </a:p>
          <a:p>
            <a:r>
              <a:rPr lang="en-US" dirty="0" smtClean="0"/>
              <a:t>Agriculture in the provinces was more successful than in the areas surrounding Rome. Local farmers lost business to the competition from the new provinces, which contributed to a widening gap in wealth between the commoners and the elite members of society. </a:t>
            </a:r>
          </a:p>
          <a:p>
            <a:endParaRPr lang="en-US" dirty="0" smtClean="0"/>
          </a:p>
          <a:p>
            <a:r>
              <a:rPr lang="en-US" dirty="0" smtClean="0"/>
              <a:t>This led to growing unrest in the Republic.</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Julius Caesar’s Rise to Power</a:t>
            </a:r>
            <a:endParaRPr lang="en-US" dirty="0"/>
          </a:p>
        </p:txBody>
      </p:sp>
      <p:sp>
        <p:nvSpPr>
          <p:cNvPr id="3" name="Content Placeholder 2"/>
          <p:cNvSpPr>
            <a:spLocks noGrp="1"/>
          </p:cNvSpPr>
          <p:nvPr>
            <p:ph sz="half" idx="1"/>
          </p:nvPr>
        </p:nvSpPr>
        <p:spPr>
          <a:xfrm>
            <a:off x="304800" y="1371600"/>
            <a:ext cx="2819400" cy="4754563"/>
          </a:xfrm>
        </p:spPr>
        <p:txBody>
          <a:bodyPr>
            <a:normAutofit/>
          </a:bodyPr>
          <a:lstStyle/>
          <a:p>
            <a:r>
              <a:rPr lang="en-US" b="1" dirty="0" smtClean="0">
                <a:solidFill>
                  <a:srgbClr val="F642C3"/>
                </a:solidFill>
              </a:rPr>
              <a:t>What was Julius Caesar like?</a:t>
            </a:r>
            <a:endParaRPr lang="en-US" b="1" dirty="0">
              <a:solidFill>
                <a:srgbClr val="F642C3"/>
              </a:solidFill>
            </a:endParaRPr>
          </a:p>
        </p:txBody>
      </p:sp>
      <p:sp>
        <p:nvSpPr>
          <p:cNvPr id="4" name="Content Placeholder 3"/>
          <p:cNvSpPr>
            <a:spLocks noGrp="1"/>
          </p:cNvSpPr>
          <p:nvPr>
            <p:ph sz="half" idx="2"/>
          </p:nvPr>
        </p:nvSpPr>
        <p:spPr>
          <a:xfrm>
            <a:off x="3048000" y="1219200"/>
            <a:ext cx="5638800" cy="4906963"/>
          </a:xfrm>
        </p:spPr>
        <p:txBody>
          <a:bodyPr>
            <a:normAutofit/>
          </a:bodyPr>
          <a:lstStyle/>
          <a:p>
            <a:r>
              <a:rPr lang="en-US" dirty="0" smtClean="0"/>
              <a:t>Caesar served in the Roman military and was a skillful soldier. He also was a clever politician and a skilled writer and speaker.</a:t>
            </a:r>
          </a:p>
          <a:p>
            <a:endParaRPr lang="en-US" dirty="0" smtClean="0"/>
          </a:p>
          <a:p>
            <a:r>
              <a:rPr lang="en-US" dirty="0" smtClean="0"/>
              <a:t>In 60 BCE, he formed a political alliance with Pompey the Great and Crassus, two other political leaders. </a:t>
            </a:r>
          </a:p>
          <a:p>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Julius Caesar VS. Pompey</a:t>
            </a:r>
            <a:endParaRPr lang="en-US" dirty="0"/>
          </a:p>
        </p:txBody>
      </p:sp>
      <p:sp>
        <p:nvSpPr>
          <p:cNvPr id="3" name="Content Placeholder 2"/>
          <p:cNvSpPr>
            <a:spLocks noGrp="1"/>
          </p:cNvSpPr>
          <p:nvPr>
            <p:ph sz="half" idx="1"/>
          </p:nvPr>
        </p:nvSpPr>
        <p:spPr>
          <a:xfrm>
            <a:off x="304800" y="1219200"/>
            <a:ext cx="2438400" cy="4906963"/>
          </a:xfrm>
        </p:spPr>
        <p:txBody>
          <a:bodyPr>
            <a:normAutofit/>
          </a:bodyPr>
          <a:lstStyle/>
          <a:p>
            <a:r>
              <a:rPr lang="en-US" b="1" dirty="0" smtClean="0">
                <a:solidFill>
                  <a:srgbClr val="F642C3"/>
                </a:solidFill>
              </a:rPr>
              <a:t>Why was Pompey jealous of Julius Caesar?</a:t>
            </a:r>
            <a:endParaRPr lang="en-US" b="1" dirty="0">
              <a:solidFill>
                <a:srgbClr val="F642C3"/>
              </a:solidFill>
            </a:endParaRPr>
          </a:p>
        </p:txBody>
      </p:sp>
      <p:sp>
        <p:nvSpPr>
          <p:cNvPr id="4" name="Content Placeholder 3"/>
          <p:cNvSpPr>
            <a:spLocks noGrp="1"/>
          </p:cNvSpPr>
          <p:nvPr>
            <p:ph sz="half" idx="2"/>
          </p:nvPr>
        </p:nvSpPr>
        <p:spPr>
          <a:xfrm>
            <a:off x="2514600" y="1143000"/>
            <a:ext cx="6172200" cy="5334000"/>
          </a:xfrm>
        </p:spPr>
        <p:txBody>
          <a:bodyPr>
            <a:normAutofit/>
          </a:bodyPr>
          <a:lstStyle/>
          <a:p>
            <a:r>
              <a:rPr lang="en-US" dirty="0" smtClean="0"/>
              <a:t>Military success in Gaul provided Caesar with increased political power, money, and popularity. Pompey, who was also very ambitious, saw Caesar’s increasing power as a threat to his own quest for power and began working to undermine him. </a:t>
            </a:r>
          </a:p>
          <a:p>
            <a:endParaRPr lang="en-US" dirty="0" smtClean="0"/>
          </a:p>
          <a:p>
            <a:r>
              <a:rPr lang="en-US" dirty="0" smtClean="0"/>
              <a:t>Caesar and Pompey became enemies. Pompey began to try to prevent Caesar from gaining more power.</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dirty="0" smtClean="0"/>
              <a:t>End of the Republic</a:t>
            </a:r>
            <a:endParaRPr lang="en-US" dirty="0"/>
          </a:p>
        </p:txBody>
      </p:sp>
      <p:sp>
        <p:nvSpPr>
          <p:cNvPr id="3" name="Content Placeholder 2"/>
          <p:cNvSpPr>
            <a:spLocks noGrp="1"/>
          </p:cNvSpPr>
          <p:nvPr>
            <p:ph sz="half" idx="1"/>
          </p:nvPr>
        </p:nvSpPr>
        <p:spPr>
          <a:xfrm>
            <a:off x="228600" y="1219200"/>
            <a:ext cx="2057400" cy="4906963"/>
          </a:xfrm>
        </p:spPr>
        <p:txBody>
          <a:bodyPr>
            <a:normAutofit fontScale="92500" lnSpcReduction="20000"/>
          </a:bodyPr>
          <a:lstStyle/>
          <a:p>
            <a:r>
              <a:rPr lang="en-US" b="1" dirty="0" smtClean="0">
                <a:solidFill>
                  <a:srgbClr val="F642C3"/>
                </a:solidFill>
              </a:rPr>
              <a:t>What was consider the act that ended the Republic?</a:t>
            </a:r>
            <a:endParaRPr lang="en-US" b="1" dirty="0">
              <a:solidFill>
                <a:srgbClr val="F642C3"/>
              </a:solidFill>
            </a:endParaRPr>
          </a:p>
        </p:txBody>
      </p:sp>
      <p:sp>
        <p:nvSpPr>
          <p:cNvPr id="4" name="Content Placeholder 3"/>
          <p:cNvSpPr>
            <a:spLocks noGrp="1"/>
          </p:cNvSpPr>
          <p:nvPr>
            <p:ph sz="half" idx="2"/>
          </p:nvPr>
        </p:nvSpPr>
        <p:spPr>
          <a:xfrm>
            <a:off x="2286000" y="1143000"/>
            <a:ext cx="6400800" cy="5410200"/>
          </a:xfrm>
        </p:spPr>
        <p:txBody>
          <a:bodyPr>
            <a:normAutofit fontScale="92500" lnSpcReduction="20000"/>
          </a:bodyPr>
          <a:lstStyle/>
          <a:p>
            <a:r>
              <a:rPr lang="en-US" dirty="0" smtClean="0"/>
              <a:t>Under the influence of Pompey, who had powerful connections in Rome, the Senate commanded Caesar to give up command of his army and return to Rome alone. </a:t>
            </a:r>
          </a:p>
          <a:p>
            <a:pPr>
              <a:buNone/>
            </a:pPr>
            <a:endParaRPr lang="en-US" dirty="0" smtClean="0"/>
          </a:p>
          <a:p>
            <a:r>
              <a:rPr lang="en-US" dirty="0" smtClean="0"/>
              <a:t>Caesar agreed only on the condition that Pompey would also give up command of his army. When the Senate refused Caesar’s request, he ignored their order, and in 49 BCE he led his army across the Rubicon River into Italy to fight Pompey and his army.</a:t>
            </a:r>
          </a:p>
          <a:p>
            <a:pPr>
              <a:buNone/>
            </a:pPr>
            <a:endParaRPr lang="en-US" dirty="0" smtClean="0"/>
          </a:p>
          <a:p>
            <a:r>
              <a:rPr lang="en-US" dirty="0" smtClean="0"/>
              <a:t>By ignoring the Senate and crossing the Rubicon River, Caesar was seen as having committed an act of war. Because of this, many historians see Caesar’s crossing of the Rubicon as the end of the Roman Republic. </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Start of the Roman Empire</a:t>
            </a:r>
            <a:endParaRPr lang="en-US" dirty="0"/>
          </a:p>
        </p:txBody>
      </p:sp>
      <p:sp>
        <p:nvSpPr>
          <p:cNvPr id="3" name="Content Placeholder 2"/>
          <p:cNvSpPr>
            <a:spLocks noGrp="1"/>
          </p:cNvSpPr>
          <p:nvPr>
            <p:ph sz="half" idx="1"/>
          </p:nvPr>
        </p:nvSpPr>
        <p:spPr>
          <a:xfrm>
            <a:off x="457200" y="1143000"/>
            <a:ext cx="2133600" cy="4983163"/>
          </a:xfrm>
        </p:spPr>
        <p:txBody>
          <a:bodyPr>
            <a:normAutofit/>
          </a:bodyPr>
          <a:lstStyle/>
          <a:p>
            <a:r>
              <a:rPr lang="en-US" b="1" dirty="0" smtClean="0">
                <a:solidFill>
                  <a:srgbClr val="F642C3"/>
                </a:solidFill>
              </a:rPr>
              <a:t>How did Julius Caesar become dictator?</a:t>
            </a:r>
          </a:p>
          <a:p>
            <a:endParaRPr lang="en-US" dirty="0"/>
          </a:p>
        </p:txBody>
      </p:sp>
      <p:sp>
        <p:nvSpPr>
          <p:cNvPr id="4" name="Content Placeholder 3"/>
          <p:cNvSpPr>
            <a:spLocks noGrp="1"/>
          </p:cNvSpPr>
          <p:nvPr>
            <p:ph sz="half" idx="2"/>
          </p:nvPr>
        </p:nvSpPr>
        <p:spPr>
          <a:xfrm>
            <a:off x="2667000" y="1143000"/>
            <a:ext cx="6019800" cy="5410200"/>
          </a:xfrm>
        </p:spPr>
        <p:txBody>
          <a:bodyPr>
            <a:normAutofit/>
          </a:bodyPr>
          <a:lstStyle/>
          <a:p>
            <a:r>
              <a:rPr lang="en-US" dirty="0" smtClean="0"/>
              <a:t>Julius defeated Pompey’s army and continued to travel conquering land.</a:t>
            </a:r>
          </a:p>
          <a:p>
            <a:endParaRPr lang="en-US" dirty="0" smtClean="0"/>
          </a:p>
          <a:p>
            <a:r>
              <a:rPr lang="en-US" dirty="0" smtClean="0"/>
              <a:t>Caesar returned to Rome in triumph. He was very generous toward the commoners in Rome, which made him very popular. </a:t>
            </a:r>
          </a:p>
          <a:p>
            <a:endParaRPr lang="en-US" dirty="0" smtClean="0"/>
          </a:p>
          <a:p>
            <a:r>
              <a:rPr lang="en-US" dirty="0" smtClean="0"/>
              <a:t>Caesar was declared dictator for life instead of the normal term of six months.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Murder in the Senate</a:t>
            </a:r>
            <a:endParaRPr lang="en-US" dirty="0"/>
          </a:p>
        </p:txBody>
      </p:sp>
      <p:sp>
        <p:nvSpPr>
          <p:cNvPr id="3" name="Content Placeholder 2"/>
          <p:cNvSpPr>
            <a:spLocks noGrp="1"/>
          </p:cNvSpPr>
          <p:nvPr>
            <p:ph sz="half" idx="1"/>
          </p:nvPr>
        </p:nvSpPr>
        <p:spPr>
          <a:xfrm>
            <a:off x="457200" y="990600"/>
            <a:ext cx="2438400" cy="5135563"/>
          </a:xfrm>
        </p:spPr>
        <p:txBody>
          <a:bodyPr>
            <a:normAutofit fontScale="92500" lnSpcReduction="20000"/>
          </a:bodyPr>
          <a:lstStyle/>
          <a:p>
            <a:r>
              <a:rPr lang="en-US" b="1" dirty="0" smtClean="0">
                <a:solidFill>
                  <a:srgbClr val="F642C3"/>
                </a:solidFill>
              </a:rPr>
              <a:t>Why did the Senate want Julius Caesar dead?</a:t>
            </a:r>
            <a:endParaRPr lang="en-US" b="1" dirty="0">
              <a:solidFill>
                <a:srgbClr val="F642C3"/>
              </a:solidFill>
            </a:endParaRPr>
          </a:p>
        </p:txBody>
      </p:sp>
      <p:sp>
        <p:nvSpPr>
          <p:cNvPr id="4" name="Content Placeholder 3"/>
          <p:cNvSpPr>
            <a:spLocks noGrp="1"/>
          </p:cNvSpPr>
          <p:nvPr>
            <p:ph sz="half" idx="2"/>
          </p:nvPr>
        </p:nvSpPr>
        <p:spPr>
          <a:xfrm>
            <a:off x="2743200" y="914400"/>
            <a:ext cx="5943600" cy="5715000"/>
          </a:xfrm>
        </p:spPr>
        <p:txBody>
          <a:bodyPr>
            <a:normAutofit fontScale="92500" lnSpcReduction="20000"/>
          </a:bodyPr>
          <a:lstStyle/>
          <a:p>
            <a:r>
              <a:rPr lang="en-US" dirty="0" smtClean="0"/>
              <a:t>The rise of Caesar made some members of the Roman Senate fear he was gaining too much power. </a:t>
            </a:r>
          </a:p>
          <a:p>
            <a:endParaRPr lang="en-US" dirty="0" smtClean="0"/>
          </a:p>
          <a:p>
            <a:r>
              <a:rPr lang="en-US" dirty="0" smtClean="0"/>
              <a:t>They wanted Rome to remain a republic, and they thought that Caesar was trying to establish himself as a monarch, or king</a:t>
            </a:r>
            <a:r>
              <a:rPr lang="en-US" i="1" dirty="0" smtClean="0"/>
              <a:t>.</a:t>
            </a:r>
          </a:p>
          <a:p>
            <a:endParaRPr lang="en-US" i="1" dirty="0" smtClean="0"/>
          </a:p>
          <a:p>
            <a:r>
              <a:rPr lang="en-US" dirty="0" smtClean="0"/>
              <a:t> If that happened, each leader would pass the crown to his heir instead of being elected. </a:t>
            </a:r>
          </a:p>
          <a:p>
            <a:endParaRPr lang="en-US" dirty="0" smtClean="0"/>
          </a:p>
          <a:p>
            <a:r>
              <a:rPr lang="en-US" dirty="0" smtClean="0"/>
              <a:t>This would mean the crown would stay in a single family line, creating a dynasty, and the Senate would lose much of their power.</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58</TotalTime>
  <Words>618</Words>
  <Application>Microsoft Office PowerPoint</Application>
  <PresentationFormat>On-screen Show (4:3)</PresentationFormat>
  <Paragraphs>50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Flow</vt:lpstr>
      <vt:lpstr>The Roman Empire</vt:lpstr>
      <vt:lpstr>Result of the Punic Wars</vt:lpstr>
      <vt:lpstr>An expanding empire</vt:lpstr>
      <vt:lpstr>Julius Caesar’s Rise to Power</vt:lpstr>
      <vt:lpstr>Julius Caesar VS. Pompey</vt:lpstr>
      <vt:lpstr>End of the Republic</vt:lpstr>
      <vt:lpstr>Start of the Roman Empire</vt:lpstr>
      <vt:lpstr>Murder in the Senate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Roman Empire</dc:title>
  <dc:creator>Adam Lee Pauling</dc:creator>
  <cp:lastModifiedBy>Adam Lee Pauling</cp:lastModifiedBy>
  <cp:revision>6</cp:revision>
  <dcterms:created xsi:type="dcterms:W3CDTF">2014-03-27T00:10:13Z</dcterms:created>
  <dcterms:modified xsi:type="dcterms:W3CDTF">2014-03-27T01:09:13Z</dcterms:modified>
</cp:coreProperties>
</file>