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6D02-3091-4F44-8F04-CC2B86DE7A68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09BF-780A-462D-8634-D4164849E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6M5sFXKRc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The Roman Republic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R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667000"/>
            <a:ext cx="4267200" cy="30893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Separation of power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2004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What does this mean?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Modern Day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257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 one person, group, or branch of government has all the power.</a:t>
            </a:r>
          </a:p>
          <a:p>
            <a:endParaRPr lang="en-US" dirty="0" smtClean="0"/>
          </a:p>
          <a:p>
            <a:r>
              <a:rPr lang="en-US" dirty="0" smtClean="0"/>
              <a:t>This idea was central to the creation of the United States government. </a:t>
            </a:r>
          </a:p>
          <a:p>
            <a:pPr lvl="1"/>
            <a:r>
              <a:rPr lang="en-US" dirty="0" smtClean="0"/>
              <a:t>The United States government is separated into three branches—the legislative, executive, and judicial branches—each with their own powers and responsibilities.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rome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343400"/>
            <a:ext cx="2428875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Founding of Rome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Romulus and Remus</a:t>
            </a:r>
            <a:r>
              <a:rPr lang="en-US" dirty="0" smtClean="0"/>
              <a:t>:. </a:t>
            </a:r>
            <a:r>
              <a:rPr lang="en-US" dirty="0" smtClean="0">
                <a:hlinkClick r:id="rId2"/>
              </a:rPr>
              <a:t>Video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Think about these questions as you watch the video</a:t>
            </a:r>
          </a:p>
          <a:p>
            <a:r>
              <a:rPr lang="en-US" dirty="0" smtClean="0"/>
              <a:t>Who is the father of Romulus and Remus? </a:t>
            </a:r>
          </a:p>
          <a:p>
            <a:r>
              <a:rPr lang="en-US" dirty="0" smtClean="0"/>
              <a:t>What river were the babies sent to float down? </a:t>
            </a:r>
          </a:p>
          <a:p>
            <a:r>
              <a:rPr lang="en-US" dirty="0" smtClean="0"/>
              <a:t>Who watched over Romulus and Remus? </a:t>
            </a:r>
          </a:p>
          <a:p>
            <a:r>
              <a:rPr lang="en-US" dirty="0" smtClean="0"/>
              <a:t>Where did Romulus want to build his city? </a:t>
            </a:r>
          </a:p>
          <a:p>
            <a:r>
              <a:rPr lang="en-US" dirty="0" smtClean="0"/>
              <a:t>Why did Romulus kill Remus?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People involved in the Republic Government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9530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group of common people or peasants in Rome who were calling for changing the government where they had more of a say in how the city was run.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Roman nobles who ran the government. Only they could be elected to office, so they held all political power.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Elected government officials.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title of the two most powerful magistrates.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259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sz="2400" b="1" u="sng" dirty="0" smtClean="0">
                <a:solidFill>
                  <a:srgbClr val="7030A0"/>
                </a:solidFill>
              </a:rPr>
              <a:t>Plebeians</a:t>
            </a:r>
            <a:r>
              <a:rPr lang="en-US" sz="2400" b="1" dirty="0" smtClean="0">
                <a:solidFill>
                  <a:srgbClr val="7030A0"/>
                </a:solidFill>
              </a:rPr>
              <a:t>:</a:t>
            </a: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u="sng" dirty="0" smtClean="0">
                <a:solidFill>
                  <a:srgbClr val="7030A0"/>
                </a:solidFill>
              </a:rPr>
              <a:t>Patricians</a:t>
            </a:r>
            <a:r>
              <a:rPr lang="en-US" sz="2400" b="1" dirty="0" smtClean="0">
                <a:solidFill>
                  <a:srgbClr val="7030A0"/>
                </a:solidFill>
              </a:rPr>
              <a:t>:</a:t>
            </a: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u="sng" dirty="0" smtClean="0">
                <a:solidFill>
                  <a:srgbClr val="7030A0"/>
                </a:solidFill>
              </a:rPr>
              <a:t>Magistrates</a:t>
            </a:r>
            <a:r>
              <a:rPr lang="en-US" sz="2400" b="1" dirty="0" smtClean="0">
                <a:solidFill>
                  <a:srgbClr val="7030A0"/>
                </a:solidFill>
              </a:rPr>
              <a:t>: </a:t>
            </a: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2400" b="1" u="sng" dirty="0" smtClean="0">
                <a:solidFill>
                  <a:srgbClr val="7030A0"/>
                </a:solidFill>
              </a:rPr>
              <a:t>Consuls:</a:t>
            </a:r>
            <a:endParaRPr lang="en-US" sz="2400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Parts of the Roman Republic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505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Made up of three parts</a:t>
            </a: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4864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/>
              <a:t>1. Magistrates</a:t>
            </a:r>
          </a:p>
          <a:p>
            <a:pPr>
              <a:buNone/>
            </a:pPr>
            <a:r>
              <a:rPr lang="en-US" sz="3200" b="1" dirty="0" smtClean="0"/>
              <a:t>2. Senate </a:t>
            </a:r>
          </a:p>
          <a:p>
            <a:pPr>
              <a:buNone/>
            </a:pPr>
            <a:r>
              <a:rPr lang="en-US" sz="3200" b="1" dirty="0" smtClean="0"/>
              <a:t>3. Assembly</a:t>
            </a:r>
          </a:p>
          <a:p>
            <a:pPr>
              <a:buNone/>
            </a:pPr>
            <a:endParaRPr lang="en-US" sz="1800" b="1" dirty="0" smtClean="0"/>
          </a:p>
          <a:p>
            <a:endParaRPr lang="en-US" sz="1800" b="1" dirty="0"/>
          </a:p>
        </p:txBody>
      </p:sp>
      <p:pic>
        <p:nvPicPr>
          <p:cNvPr id="8" name="Picture 7" descr="rom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581400"/>
            <a:ext cx="2733675" cy="2514600"/>
          </a:xfrm>
          <a:prstGeom prst="rect">
            <a:avLst/>
          </a:prstGeom>
        </p:spPr>
      </p:pic>
      <p:pic>
        <p:nvPicPr>
          <p:cNvPr id="9" name="Picture 8" descr="rom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810000"/>
            <a:ext cx="2895600" cy="2000250"/>
          </a:xfrm>
          <a:prstGeom prst="rect">
            <a:avLst/>
          </a:prstGeom>
        </p:spPr>
      </p:pic>
      <p:pic>
        <p:nvPicPr>
          <p:cNvPr id="10" name="Picture 9" descr="rome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200400"/>
            <a:ext cx="2509762" cy="3162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Part 1: Magistrates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Who are Magistrates?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What was their role?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were 20 elected officials who ruled for one year. </a:t>
            </a:r>
          </a:p>
          <a:p>
            <a:endParaRPr lang="en-US" b="1" dirty="0" smtClean="0"/>
          </a:p>
          <a:p>
            <a:r>
              <a:rPr lang="en-US" b="1" dirty="0" smtClean="0"/>
              <a:t>The magistrates performed many duties, acting as judges, tax collectors, and urban planners</a:t>
            </a: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5" name="Picture 4" descr="rome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191000"/>
            <a:ext cx="4444388" cy="24268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Part 1: Magistrates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3429000" cy="48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600" b="1" dirty="0" smtClean="0">
                <a:solidFill>
                  <a:srgbClr val="7030A0"/>
                </a:solidFill>
              </a:rPr>
              <a:t>Who are Consuls?</a:t>
            </a:r>
          </a:p>
          <a:p>
            <a:pPr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600" b="1" dirty="0" smtClean="0">
                <a:solidFill>
                  <a:srgbClr val="7030A0"/>
                </a:solidFill>
              </a:rPr>
              <a:t>What was their role?</a:t>
            </a:r>
          </a:p>
          <a:p>
            <a:pPr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4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600" b="1" dirty="0" smtClean="0">
                <a:solidFill>
                  <a:srgbClr val="7030A0"/>
                </a:solidFill>
              </a:rPr>
              <a:t>How long did they serve?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1524000"/>
            <a:ext cx="50292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dirty="0" smtClean="0"/>
              <a:t>The two highest magistrates were called Consuls. Was the most powerful political position in Rome. </a:t>
            </a:r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4400" b="1" dirty="0" smtClean="0"/>
              <a:t>The consuls issued laws and led the army. In order to prevent one person from becoming too powerful, each consul could veto the decisions of the other. </a:t>
            </a:r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4400" b="1" dirty="0" smtClean="0"/>
              <a:t>Additionally, consuls, like the other magistrates, only served for one year.</a:t>
            </a:r>
          </a:p>
          <a:p>
            <a:endParaRPr lang="en-US" dirty="0"/>
          </a:p>
        </p:txBody>
      </p:sp>
      <p:pic>
        <p:nvPicPr>
          <p:cNvPr id="5" name="Picture 4" descr="rom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28600"/>
            <a:ext cx="1371600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Part 2: Roman Senate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2667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Who made up the Roman Senate?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How long did you serve?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What was their role?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was made up of 300 men, who at first were only selected from the patrician class</a:t>
            </a:r>
          </a:p>
          <a:p>
            <a:endParaRPr lang="en-US" dirty="0" smtClean="0"/>
          </a:p>
          <a:p>
            <a:r>
              <a:rPr lang="en-US" dirty="0" smtClean="0"/>
              <a:t>Senators were elected and held their offices for life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 the Senate’s only job was to advise the consuls, but over time, it gained power.</a:t>
            </a:r>
          </a:p>
          <a:p>
            <a:pPr lvl="1"/>
            <a:r>
              <a:rPr lang="en-US" dirty="0" smtClean="0"/>
              <a:t>eventually becoming the most important part of the government and making decisions about laws, foreign policy, and finance.</a:t>
            </a:r>
            <a:endParaRPr lang="en-US" dirty="0"/>
          </a:p>
        </p:txBody>
      </p:sp>
      <p:pic>
        <p:nvPicPr>
          <p:cNvPr id="6" name="Picture 5" descr="rom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04800"/>
            <a:ext cx="27432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Part 3: Roman Assembly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2895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What did the Assembly do?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Who was apart of the Assembly?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What power did the Assembly have 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24200" y="1600200"/>
            <a:ext cx="5562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Protected the rights of the plebeians. The plebeians had an assembly, or lawmaking body, of their own called the Council of the Plebs.</a:t>
            </a:r>
          </a:p>
          <a:p>
            <a:endParaRPr lang="en-US" dirty="0" smtClean="0"/>
          </a:p>
          <a:p>
            <a:r>
              <a:rPr lang="en-US" dirty="0" smtClean="0"/>
              <a:t> This assembly could elect ten officials, called tribunes, or tribunes of the plebs. </a:t>
            </a:r>
          </a:p>
          <a:p>
            <a:endParaRPr lang="en-US" dirty="0" smtClean="0"/>
          </a:p>
          <a:p>
            <a:r>
              <a:rPr lang="en-US" dirty="0" smtClean="0"/>
              <a:t>The tribunes had the power to veto the actions of the consuls or the Senate. </a:t>
            </a:r>
          </a:p>
          <a:p>
            <a:endParaRPr lang="en-US" dirty="0" smtClean="0"/>
          </a:p>
          <a:p>
            <a:r>
              <a:rPr lang="en-US" dirty="0" smtClean="0"/>
              <a:t>The veto power meant that this group of tribunes had the ability to limit what the Senate and the consuls could do, which made them very powerful.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Representative Government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What is a representative government?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leaders are elected by the people to serve in government and represent the views of the entire society. </a:t>
            </a:r>
          </a:p>
          <a:p>
            <a:endParaRPr lang="en-US" dirty="0" smtClean="0"/>
          </a:p>
          <a:p>
            <a:r>
              <a:rPr lang="en-US" dirty="0" smtClean="0"/>
              <a:t>Rome, unlike in Athens, not everyone’s views were represented. However, the idea of elected officials serving the interests of the entire society was an important innovation in political thought.</a:t>
            </a:r>
            <a:endParaRPr lang="en-US" dirty="0"/>
          </a:p>
        </p:txBody>
      </p:sp>
      <p:pic>
        <p:nvPicPr>
          <p:cNvPr id="5" name="Picture 4" descr="rome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743200"/>
            <a:ext cx="4366707" cy="2771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608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Roman Republic</vt:lpstr>
      <vt:lpstr>The Founding of Rome </vt:lpstr>
      <vt:lpstr>People involved in the Republic Government</vt:lpstr>
      <vt:lpstr>Parts of the Roman Republic</vt:lpstr>
      <vt:lpstr>Part 1: Magistrates</vt:lpstr>
      <vt:lpstr>Part 1: Magistrates</vt:lpstr>
      <vt:lpstr>Part 2: Roman Senate</vt:lpstr>
      <vt:lpstr>Part 3: Roman Assembly</vt:lpstr>
      <vt:lpstr>Representative Government</vt:lpstr>
      <vt:lpstr>Separation of power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Roman Republic to the Roman Empire</dc:title>
  <dc:creator>pete</dc:creator>
  <cp:lastModifiedBy>Meredith, Tracy R.</cp:lastModifiedBy>
  <cp:revision>12</cp:revision>
  <dcterms:created xsi:type="dcterms:W3CDTF">2014-03-19T21:49:41Z</dcterms:created>
  <dcterms:modified xsi:type="dcterms:W3CDTF">2017-04-27T18:04:47Z</dcterms:modified>
</cp:coreProperties>
</file>