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77075" cy="9418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Tahoma" charset="0"/>
                <a:cs typeface="Tahoma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Tahoma" charset="0"/>
                <a:cs typeface="Tahoma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5563"/>
            <a:ext cx="306705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Tahoma" charset="0"/>
                <a:cs typeface="Tahoma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945563"/>
            <a:ext cx="306705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Tahoma" charset="0"/>
                <a:cs typeface="Tahoma" charset="0"/>
              </a:defRPr>
            </a:lvl1pPr>
          </a:lstStyle>
          <a:p>
            <a:fld id="{AC19FDBB-CBD1-9447-8B27-874B6588AC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1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Tahoma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ea typeface="Tahoma" charset="0"/>
                </a:endParaRPr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ea typeface="Tahoma" charset="0"/>
                  </a:endParaRPr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260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61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17F09B-9B81-C249-8304-65712E8E7C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7EE37-B515-144F-AF6E-1F67BDAAB0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70483F-67D9-0044-8B7A-D8185CD34D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11ECD-D164-0F47-AC86-076141F058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DF654-1B2C-9D44-A176-2C6ACDEF45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5B821C-CCF0-6640-B962-2C593B22B8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EA38F-C582-1344-90BC-97E72980D9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255D44-B65E-094F-B9E0-F4A65951AF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2711D-06E7-A140-8AE5-CBF57638A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6564E-4BC3-044A-8F3F-CF6B41FDB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CE5E1-495D-CF4F-A9F0-02C9C32CB2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31537-B8FF-B54C-8EB8-1F7D0B639F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284036-0F67-2049-BF47-1F028CC3C7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92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Tahoma" charset="0"/>
              </a:defRPr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928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Tahoma" charset="0"/>
              </a:defRPr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92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Tahoma" charset="0"/>
              </a:defRPr>
            </a:lvl1pPr>
          </a:lstStyle>
          <a:p>
            <a:fld id="{F54AF274-FF77-AE45-A3B8-7A5C454F21F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6153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ea typeface="Tahoma" charset="0"/>
                </a:endParaRPr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6156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57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58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59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60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61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62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63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64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65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66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67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68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69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70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71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72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73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74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75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76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77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78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79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80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81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82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83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84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85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86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87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88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89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90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91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92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93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94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95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96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97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98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199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00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01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02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03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04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05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06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07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08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09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10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11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6213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14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15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16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17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18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19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20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21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22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23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24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25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26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27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28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29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30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31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32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33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34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35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36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37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38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39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40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41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42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43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44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45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46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47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48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49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50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51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52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53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  <p:sp>
                <p:nvSpPr>
                  <p:cNvPr id="6254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ea typeface="Tahoma" charset="0"/>
                    </a:endParaRPr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6256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57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58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59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0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1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2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3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4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5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6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7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8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69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70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71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72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73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74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75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76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627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7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8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8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8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8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8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8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8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8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8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8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9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9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9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9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9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9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9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9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9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9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0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0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0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5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1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Tahoma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Tahoma" charset="0"/>
          <a:cs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Tahoma" charset="0"/>
          <a:cs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Tahoma" charset="0"/>
          <a:cs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ea typeface="Tahoma" charset="0"/>
          <a:cs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Tahoma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7"/>
        </a:buBlip>
        <a:defRPr sz="2800">
          <a:solidFill>
            <a:schemeClr val="tx1"/>
          </a:solidFill>
          <a:latin typeface="+mn-lt"/>
          <a:ea typeface="Tahom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Tahom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Tahom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Tahoma" charset="0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743200"/>
            <a:ext cx="7086600" cy="3276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5 Themes of Geography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Unit 3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it?</a:t>
            </a:r>
            <a:br>
              <a:rPr lang="en-US" dirty="0" smtClean="0"/>
            </a:br>
            <a:r>
              <a:rPr lang="en-US" dirty="0" smtClean="0"/>
              <a:t> -and-</a:t>
            </a:r>
            <a:br>
              <a:rPr lang="en-US" dirty="0" smtClean="0"/>
            </a:br>
            <a:r>
              <a:rPr lang="en-US" dirty="0" smtClean="0"/>
              <a:t>How is it studied?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slow">
        <mp:cube dir="d"/>
      </m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7772400" cy="8223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Geography</a:t>
            </a:r>
            <a:r>
              <a:rPr lang="en-US" dirty="0" smtClean="0"/>
              <a:t> - </a:t>
            </a:r>
            <a:r>
              <a:rPr lang="en-US" dirty="0"/>
              <a:t>what does it mean?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52600"/>
            <a:ext cx="41910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It is the study </a:t>
            </a:r>
            <a:r>
              <a:rPr lang="en-US" sz="2400" dirty="0">
                <a:solidFill>
                  <a:srgbClr val="7030A0"/>
                </a:solidFill>
              </a:rPr>
              <a:t>of the Earth and everything in or on </a:t>
            </a:r>
            <a:r>
              <a:rPr lang="en-US" sz="2400" dirty="0" smtClean="0">
                <a:solidFill>
                  <a:srgbClr val="7030A0"/>
                </a:solidFill>
              </a:rPr>
              <a:t>it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Geographers </a:t>
            </a:r>
            <a:r>
              <a:rPr lang="en-US" sz="2400" dirty="0" smtClean="0">
                <a:solidFill>
                  <a:srgbClr val="7030A0"/>
                </a:solidFill>
              </a:rPr>
              <a:t>- </a:t>
            </a:r>
            <a:r>
              <a:rPr lang="en-US" sz="2400" dirty="0">
                <a:solidFill>
                  <a:srgbClr val="7030A0"/>
                </a:solidFill>
              </a:rPr>
              <a:t>the ones doing the </a:t>
            </a:r>
            <a:r>
              <a:rPr lang="en-US" sz="2400" dirty="0" smtClean="0">
                <a:solidFill>
                  <a:srgbClr val="7030A0"/>
                </a:solidFill>
              </a:rPr>
              <a:t>studying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They do this by describing a place by finding its physical and human characteristics 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Examine the details and the relationships</a:t>
            </a:r>
          </a:p>
        </p:txBody>
      </p:sp>
      <p:pic>
        <p:nvPicPr>
          <p:cNvPr id="9" name="Picture 8" descr="paintin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514600"/>
            <a:ext cx="4350672" cy="3276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slow">
        <mp:cube dir="d"/>
      </m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Geographers </a:t>
            </a:r>
            <a:r>
              <a:rPr lang="en-US" sz="4000" dirty="0" smtClean="0">
                <a:solidFill>
                  <a:srgbClr val="FF0000"/>
                </a:solidFill>
              </a:rPr>
              <a:t>ask </a:t>
            </a:r>
            <a:r>
              <a:rPr lang="en-US" sz="4000" dirty="0">
                <a:solidFill>
                  <a:srgbClr val="FF0000"/>
                </a:solidFill>
              </a:rPr>
              <a:t>2 basic </a:t>
            </a:r>
            <a:r>
              <a:rPr lang="en-US" sz="4000" dirty="0" smtClean="0">
                <a:solidFill>
                  <a:srgbClr val="FF0000"/>
                </a:solidFill>
              </a:rPr>
              <a:t>questions…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28800"/>
            <a:ext cx="4495800" cy="4724400"/>
          </a:xfrm>
        </p:spPr>
        <p:txBody>
          <a:bodyPr/>
          <a:lstStyle/>
          <a:p>
            <a:r>
              <a:rPr lang="en-US" sz="2800" dirty="0">
                <a:solidFill>
                  <a:srgbClr val="7030A0"/>
                </a:solidFill>
              </a:rPr>
              <a:t>Where is it located?</a:t>
            </a:r>
          </a:p>
          <a:p>
            <a:r>
              <a:rPr lang="en-US" sz="2800" dirty="0">
                <a:solidFill>
                  <a:srgbClr val="7030A0"/>
                </a:solidFill>
              </a:rPr>
              <a:t>Why is it there?</a:t>
            </a:r>
          </a:p>
          <a:p>
            <a:pPr lvl="1"/>
            <a:r>
              <a:rPr lang="en-US" sz="2400" dirty="0"/>
              <a:t>To organize answers</a:t>
            </a:r>
            <a:r>
              <a:rPr lang="en-US" sz="2400" dirty="0" smtClean="0"/>
              <a:t>…they use the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“5 Themes of Geography”</a:t>
            </a:r>
          </a:p>
          <a:p>
            <a:pPr lvl="2"/>
            <a:r>
              <a:rPr lang="en-US" sz="2000" dirty="0">
                <a:solidFill>
                  <a:srgbClr val="7030A0"/>
                </a:solidFill>
              </a:rPr>
              <a:t>Location</a:t>
            </a:r>
          </a:p>
          <a:p>
            <a:pPr lvl="2"/>
            <a:r>
              <a:rPr lang="en-US" sz="2000" dirty="0">
                <a:solidFill>
                  <a:srgbClr val="7030A0"/>
                </a:solidFill>
              </a:rPr>
              <a:t>Place</a:t>
            </a:r>
          </a:p>
          <a:p>
            <a:pPr lvl="2"/>
            <a:r>
              <a:rPr lang="en-US" sz="2000" dirty="0" smtClean="0">
                <a:solidFill>
                  <a:srgbClr val="7030A0"/>
                </a:solidFill>
              </a:rPr>
              <a:t>Human-Environment </a:t>
            </a:r>
            <a:r>
              <a:rPr lang="en-US" sz="2000" dirty="0">
                <a:solidFill>
                  <a:srgbClr val="7030A0"/>
                </a:solidFill>
              </a:rPr>
              <a:t>Interaction</a:t>
            </a:r>
          </a:p>
          <a:p>
            <a:pPr lvl="2"/>
            <a:r>
              <a:rPr lang="en-US" sz="2000" dirty="0">
                <a:solidFill>
                  <a:srgbClr val="7030A0"/>
                </a:solidFill>
              </a:rPr>
              <a:t>Movement</a:t>
            </a:r>
          </a:p>
          <a:p>
            <a:pPr lvl="2"/>
            <a:r>
              <a:rPr lang="en-US" sz="2000" dirty="0">
                <a:solidFill>
                  <a:srgbClr val="7030A0"/>
                </a:solidFill>
              </a:rPr>
              <a:t>Region</a:t>
            </a:r>
          </a:p>
          <a:p>
            <a:endParaRPr lang="en-US" sz="2800" dirty="0"/>
          </a:p>
        </p:txBody>
      </p:sp>
      <p:pic>
        <p:nvPicPr>
          <p:cNvPr id="5124" name="Picture 9" descr="MPj03827020000[1]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2438400"/>
            <a:ext cx="4114800" cy="3127375"/>
          </a:xfrm>
        </p:spPr>
      </p:pic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slow">
        <mp:cube dir="d"/>
      </m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4572000"/>
            <a:ext cx="1181100" cy="1905000"/>
          </a:xfrm>
          <a:prstGeom prst="rect">
            <a:avLst/>
          </a:prstGeom>
        </p:spPr>
      </p:pic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143000"/>
            <a:ext cx="7772400" cy="1524000"/>
          </a:xfrm>
        </p:spPr>
        <p:txBody>
          <a:bodyPr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“5 Themes of Geography”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5 </a:t>
            </a:r>
            <a:r>
              <a:rPr lang="en-US" sz="2400" dirty="0"/>
              <a:t>ways to look at Earth (categories to organize their info.)</a:t>
            </a:r>
            <a:br>
              <a:rPr lang="en-US" sz="2400" dirty="0"/>
            </a:br>
            <a:r>
              <a:rPr lang="en-US" sz="24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1.)</a:t>
            </a:r>
            <a:r>
              <a:rPr lang="en-US" sz="24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400" b="1" i="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Location </a:t>
            </a:r>
            <a:r>
              <a:rPr lang="en-US" sz="2400" i="0" dirty="0" smtClean="0"/>
              <a:t>- </a:t>
            </a:r>
            <a:r>
              <a:rPr lang="en-US" sz="2400" dirty="0">
                <a:solidFill>
                  <a:srgbClr val="7030A0"/>
                </a:solidFill>
              </a:rPr>
              <a:t>first step in studying a place… learn of its location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0" dirty="0" smtClean="0"/>
              <a:t/>
            </a:r>
            <a:br>
              <a:rPr lang="en-US" sz="2000" i="0" dirty="0" smtClean="0"/>
            </a:br>
            <a:r>
              <a:rPr lang="en-US" sz="1800" b="1" i="0" u="sng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2 </a:t>
            </a:r>
            <a:r>
              <a:rPr lang="en-US" sz="1800" b="1" i="0" u="sng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Ways To Do This</a:t>
            </a:r>
          </a:p>
        </p:txBody>
      </p:sp>
      <p:pic>
        <p:nvPicPr>
          <p:cNvPr id="4" name="Picture 3" descr="com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3200400"/>
            <a:ext cx="1447800" cy="1447800"/>
          </a:xfrm>
          <a:prstGeom prst="rect">
            <a:avLst/>
          </a:prstGeom>
        </p:spPr>
      </p:pic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0"/>
            <a:ext cx="7772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</a:rPr>
              <a:t>Absolute </a:t>
            </a:r>
            <a:r>
              <a:rPr lang="en-US" sz="2400" dirty="0" smtClean="0">
                <a:solidFill>
                  <a:srgbClr val="FF0000"/>
                </a:solidFill>
              </a:rPr>
              <a:t>Location </a:t>
            </a:r>
            <a:r>
              <a:rPr lang="en-US" sz="2400" dirty="0" smtClean="0"/>
              <a:t>- </a:t>
            </a:r>
            <a:r>
              <a:rPr lang="en-US" sz="2400" dirty="0" smtClean="0">
                <a:solidFill>
                  <a:srgbClr val="7030A0"/>
                </a:solidFill>
              </a:rPr>
              <a:t>(</a:t>
            </a:r>
            <a:r>
              <a:rPr lang="en-US" sz="2400" dirty="0">
                <a:solidFill>
                  <a:srgbClr val="7030A0"/>
                </a:solidFill>
              </a:rPr>
              <a:t>exact place on the Earth)</a:t>
            </a:r>
            <a:endParaRPr lang="en-US" sz="2400" dirty="0" smtClean="0">
              <a:solidFill>
                <a:srgbClr val="7030A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Use the “</a:t>
            </a:r>
            <a:r>
              <a:rPr lang="en-US" sz="2400" dirty="0">
                <a:solidFill>
                  <a:srgbClr val="7030A0"/>
                </a:solidFill>
              </a:rPr>
              <a:t>geographic address”</a:t>
            </a:r>
            <a:r>
              <a:rPr lang="en-US" sz="2400" dirty="0" smtClean="0">
                <a:solidFill>
                  <a:srgbClr val="7030A0"/>
                </a:solidFill>
              </a:rPr>
              <a:t> to identify location by </a:t>
            </a:r>
            <a:r>
              <a:rPr lang="en-US" sz="2400" dirty="0">
                <a:solidFill>
                  <a:srgbClr val="7030A0"/>
                </a:solidFill>
              </a:rPr>
              <a:t>using</a:t>
            </a:r>
            <a:r>
              <a:rPr lang="en-US" sz="2400" dirty="0" smtClean="0">
                <a:solidFill>
                  <a:srgbClr val="7030A0"/>
                </a:solidFill>
              </a:rPr>
              <a:t> Latitude and Longitude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Ex. The White House is at 38° N, 77° W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Or a street address, 1600 Pennsylvania Avenue Washington DC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Relative </a:t>
            </a:r>
            <a:r>
              <a:rPr lang="en-US" sz="2400" dirty="0">
                <a:solidFill>
                  <a:srgbClr val="FF0000"/>
                </a:solidFill>
              </a:rPr>
              <a:t>Location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7030A0"/>
                </a:solidFill>
              </a:rPr>
              <a:t>Explains where a place is by describing what it’s near</a:t>
            </a:r>
            <a:endParaRPr lang="en-US" sz="2400" dirty="0" smtClean="0">
              <a:solidFill>
                <a:srgbClr val="7030A0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dirty="0" smtClean="0">
                <a:solidFill>
                  <a:srgbClr val="7030A0"/>
                </a:solidFill>
              </a:rPr>
              <a:t>By distance</a:t>
            </a:r>
            <a:r>
              <a:rPr lang="en-US" dirty="0">
                <a:solidFill>
                  <a:srgbClr val="7030A0"/>
                </a:solidFill>
              </a:rPr>
              <a:t>, direction,</a:t>
            </a:r>
            <a:r>
              <a:rPr lang="en-US" dirty="0" smtClean="0">
                <a:solidFill>
                  <a:srgbClr val="7030A0"/>
                </a:solidFill>
              </a:rPr>
              <a:t> or a landmark</a:t>
            </a:r>
          </a:p>
          <a:p>
            <a:pPr lvl="3">
              <a:lnSpc>
                <a:spcPct val="80000"/>
              </a:lnSpc>
            </a:pPr>
            <a:r>
              <a:rPr lang="en-US" dirty="0" smtClean="0"/>
              <a:t>“It’s 6 miles South of Washington DC”</a:t>
            </a:r>
          </a:p>
          <a:p>
            <a:pPr lvl="3">
              <a:lnSpc>
                <a:spcPct val="80000"/>
              </a:lnSpc>
            </a:pPr>
            <a:r>
              <a:rPr lang="en-US" dirty="0" smtClean="0"/>
              <a:t>“It’s over there by the airport”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slow">
        <mp:cube dir="d"/>
      </m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n-US" sz="24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.) </a:t>
            </a:r>
            <a:r>
              <a:rPr lang="en-US" sz="24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Place </a:t>
            </a:r>
            <a:r>
              <a:rPr lang="en-US" sz="2400" i="0" dirty="0" smtClean="0">
                <a:solidFill>
                  <a:srgbClr val="FF0000"/>
                </a:solidFill>
              </a:rPr>
              <a:t>- </a:t>
            </a:r>
            <a:r>
              <a:rPr lang="en-US" sz="2400" dirty="0">
                <a:solidFill>
                  <a:srgbClr val="7030A0"/>
                </a:solidFill>
              </a:rPr>
              <a:t>describes what it’s like </a:t>
            </a:r>
            <a:r>
              <a:rPr lang="en-US" sz="2400" dirty="0" smtClean="0">
                <a:solidFill>
                  <a:srgbClr val="7030A0"/>
                </a:solidFill>
              </a:rPr>
              <a:t>there to distinguish one place from another place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57400"/>
            <a:ext cx="5105400" cy="4800600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Physical Features</a:t>
            </a:r>
          </a:p>
          <a:p>
            <a:pPr lvl="1"/>
            <a:r>
              <a:rPr lang="en-US" sz="2400" dirty="0">
                <a:solidFill>
                  <a:srgbClr val="7030A0"/>
                </a:solidFill>
              </a:rPr>
              <a:t>To describe</a:t>
            </a:r>
            <a:r>
              <a:rPr lang="en-US" sz="2400" dirty="0" smtClean="0">
                <a:solidFill>
                  <a:srgbClr val="7030A0"/>
                </a:solidFill>
              </a:rPr>
              <a:t>…may </a:t>
            </a:r>
            <a:r>
              <a:rPr lang="en-US" sz="2400" dirty="0">
                <a:solidFill>
                  <a:srgbClr val="7030A0"/>
                </a:solidFill>
              </a:rPr>
              <a:t>speak </a:t>
            </a:r>
            <a:r>
              <a:rPr lang="en-US" sz="2400" dirty="0" smtClean="0">
                <a:solidFill>
                  <a:srgbClr val="7030A0"/>
                </a:solidFill>
              </a:rPr>
              <a:t>of mountains, rivers, beaches, and animal and plant life of a place.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Human Features</a:t>
            </a:r>
          </a:p>
          <a:p>
            <a:pPr lvl="1"/>
            <a:r>
              <a:rPr lang="en-US" sz="2400" dirty="0">
                <a:solidFill>
                  <a:srgbClr val="7030A0"/>
                </a:solidFill>
              </a:rPr>
              <a:t>To describe</a:t>
            </a:r>
            <a:r>
              <a:rPr lang="en-US" sz="2400" dirty="0" smtClean="0">
                <a:solidFill>
                  <a:srgbClr val="7030A0"/>
                </a:solidFill>
              </a:rPr>
              <a:t>…may </a:t>
            </a:r>
            <a:r>
              <a:rPr lang="en-US" sz="2400" dirty="0">
                <a:solidFill>
                  <a:srgbClr val="7030A0"/>
                </a:solidFill>
              </a:rPr>
              <a:t>speak of </a:t>
            </a:r>
            <a:r>
              <a:rPr lang="en-US" sz="2400" dirty="0" smtClean="0">
                <a:solidFill>
                  <a:srgbClr val="7030A0"/>
                </a:solidFill>
              </a:rPr>
              <a:t>population, what the people look like, </a:t>
            </a:r>
            <a:r>
              <a:rPr lang="en-US" sz="2400" dirty="0">
                <a:solidFill>
                  <a:srgbClr val="7030A0"/>
                </a:solidFill>
              </a:rPr>
              <a:t>or man-made features (cities, etc.)</a:t>
            </a:r>
          </a:p>
        </p:txBody>
      </p:sp>
      <p:pic>
        <p:nvPicPr>
          <p:cNvPr id="5" name="Picture 4" descr="p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4572000"/>
            <a:ext cx="2057400" cy="2057400"/>
          </a:xfrm>
          <a:prstGeom prst="rect">
            <a:avLst/>
          </a:prstGeom>
        </p:spPr>
      </p:pic>
      <p:pic>
        <p:nvPicPr>
          <p:cNvPr id="8196" name="Picture 10" descr="bl00524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57800" y="3962400"/>
            <a:ext cx="1897202" cy="2514600"/>
          </a:xfrm>
        </p:spPr>
      </p:pic>
      <p:pic>
        <p:nvPicPr>
          <p:cNvPr id="6" name="Picture 5" descr="bea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2286000"/>
            <a:ext cx="3124200" cy="16692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slow">
        <mp:cube dir="d"/>
      </m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3.) </a:t>
            </a:r>
            <a:r>
              <a:rPr lang="en-US" sz="24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Human-Environment Interaction </a:t>
            </a:r>
            <a:r>
              <a:rPr lang="en-US" sz="2400" dirty="0" smtClean="0"/>
              <a:t>– </a:t>
            </a:r>
            <a:r>
              <a:rPr lang="en-US" sz="2400" dirty="0" smtClean="0">
                <a:solidFill>
                  <a:srgbClr val="7030A0"/>
                </a:solidFill>
              </a:rPr>
              <a:t>how humans adapt to, modify and depend on the environment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2147888"/>
            <a:ext cx="5029200" cy="4481512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Theme </a:t>
            </a:r>
            <a:r>
              <a:rPr lang="en-US" sz="2400" dirty="0" smtClean="0">
                <a:solidFill>
                  <a:srgbClr val="FF0000"/>
                </a:solidFill>
              </a:rPr>
              <a:t>Main Ideas: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how people affect their </a:t>
            </a:r>
            <a:r>
              <a:rPr lang="en-US" sz="2000" dirty="0" smtClean="0">
                <a:solidFill>
                  <a:srgbClr val="7030A0"/>
                </a:solidFill>
              </a:rPr>
              <a:t>environment </a:t>
            </a:r>
            <a:endParaRPr lang="en-US" sz="2000" dirty="0">
              <a:solidFill>
                <a:srgbClr val="7030A0"/>
              </a:solidFill>
            </a:endParaRP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how environment affects </a:t>
            </a:r>
            <a:r>
              <a:rPr lang="en-US" sz="2000" dirty="0" smtClean="0">
                <a:solidFill>
                  <a:srgbClr val="7030A0"/>
                </a:solidFill>
              </a:rPr>
              <a:t>people 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how </a:t>
            </a:r>
            <a:r>
              <a:rPr lang="en-US" sz="2000" dirty="0">
                <a:solidFill>
                  <a:srgbClr val="7030A0"/>
                </a:solidFill>
              </a:rPr>
              <a:t>they affect each </a:t>
            </a:r>
            <a:r>
              <a:rPr lang="en-US" sz="2000" dirty="0" smtClean="0">
                <a:solidFill>
                  <a:srgbClr val="7030A0"/>
                </a:solidFill>
              </a:rPr>
              <a:t>other</a:t>
            </a:r>
          </a:p>
          <a:p>
            <a:pPr lvl="1"/>
            <a:endParaRPr lang="en-US" sz="2000" dirty="0"/>
          </a:p>
          <a:p>
            <a:r>
              <a:rPr lang="en-US" sz="2400" dirty="0">
                <a:solidFill>
                  <a:srgbClr val="FF0000"/>
                </a:solidFill>
              </a:rPr>
              <a:t>Geographers also </a:t>
            </a:r>
            <a:r>
              <a:rPr lang="en-US" sz="2400" dirty="0" smtClean="0">
                <a:solidFill>
                  <a:srgbClr val="FF0000"/>
                </a:solidFill>
              </a:rPr>
              <a:t>use H-E-I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to </a:t>
            </a:r>
            <a:r>
              <a:rPr lang="en-US" sz="2400" dirty="0">
                <a:solidFill>
                  <a:srgbClr val="7030A0"/>
                </a:solidFill>
              </a:rPr>
              <a:t>discuss </a:t>
            </a:r>
            <a:r>
              <a:rPr lang="en-US" sz="2400" dirty="0" smtClean="0">
                <a:solidFill>
                  <a:srgbClr val="7030A0"/>
                </a:solidFill>
              </a:rPr>
              <a:t>consequences (good or bad) </a:t>
            </a:r>
            <a:r>
              <a:rPr lang="en-US" sz="2400" dirty="0">
                <a:solidFill>
                  <a:srgbClr val="7030A0"/>
                </a:solidFill>
              </a:rPr>
              <a:t>of people’s </a:t>
            </a:r>
            <a:r>
              <a:rPr lang="en-US" sz="2400" dirty="0" smtClean="0">
                <a:solidFill>
                  <a:srgbClr val="7030A0"/>
                </a:solidFill>
              </a:rPr>
              <a:t>actions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Lasting affects</a:t>
            </a: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6" name="Picture 5" descr="pollu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057400"/>
            <a:ext cx="3352800" cy="2237232"/>
          </a:xfrm>
          <a:prstGeom prst="rect">
            <a:avLst/>
          </a:prstGeom>
        </p:spPr>
      </p:pic>
      <p:pic>
        <p:nvPicPr>
          <p:cNvPr id="7" name="Picture 6" descr="three-gorges-dam-china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336743"/>
            <a:ext cx="3759200" cy="25212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slow">
        <mp:cube dir="d"/>
      </m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4.) </a:t>
            </a:r>
            <a:r>
              <a:rPr lang="en-US" sz="24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Movement </a:t>
            </a:r>
            <a:r>
              <a:rPr lang="en-US" sz="2400" i="0" dirty="0" smtClean="0"/>
              <a:t>– </a:t>
            </a:r>
            <a:r>
              <a:rPr lang="en-US" sz="2400" dirty="0" smtClean="0">
                <a:solidFill>
                  <a:srgbClr val="7030A0"/>
                </a:solidFill>
              </a:rPr>
              <a:t>shows the connectedness in the mobility of people and their ideas, language, goods (culture)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33600"/>
            <a:ext cx="5410200" cy="4495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How and why people travel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Ex:</a:t>
            </a:r>
            <a:r>
              <a:rPr lang="en-US" dirty="0" smtClean="0">
                <a:solidFill>
                  <a:srgbClr val="7030A0"/>
                </a:solidFill>
              </a:rPr>
              <a:t> Jewish families leaving German-occupied Europe</a:t>
            </a:r>
          </a:p>
          <a:p>
            <a:pPr lvl="3">
              <a:lnSpc>
                <a:spcPct val="9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Refugees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olidFill>
                  <a:srgbClr val="7030A0"/>
                </a:solidFill>
              </a:rPr>
              <a:t>Bring and spread their own </a:t>
            </a:r>
            <a:r>
              <a:rPr lang="en-US" dirty="0">
                <a:solidFill>
                  <a:srgbClr val="7030A0"/>
                </a:solidFill>
              </a:rPr>
              <a:t>culture</a:t>
            </a:r>
            <a:r>
              <a:rPr lang="en-US" dirty="0" smtClean="0">
                <a:solidFill>
                  <a:srgbClr val="7030A0"/>
                </a:solidFill>
              </a:rPr>
              <a:t>…</a:t>
            </a:r>
          </a:p>
          <a:p>
            <a:pPr lvl="3">
              <a:lnSpc>
                <a:spcPct val="90000"/>
              </a:lnSpc>
            </a:pPr>
            <a:r>
              <a:rPr lang="en-US" sz="2400" dirty="0" smtClean="0"/>
              <a:t>People become connected to and dependent on others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Modern day…the United States </a:t>
            </a:r>
            <a:r>
              <a:rPr lang="en-US" dirty="0"/>
              <a:t>as</a:t>
            </a:r>
            <a:r>
              <a:rPr lang="en-US" dirty="0" smtClean="0"/>
              <a:t>a</a:t>
            </a:r>
            <a:r>
              <a:rPr lang="en-US" dirty="0"/>
              <a:t>“Melting Pot”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5" name="Picture 4" descr="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4038600"/>
            <a:ext cx="2387346" cy="2971800"/>
          </a:xfrm>
          <a:prstGeom prst="rect">
            <a:avLst/>
          </a:prstGeom>
        </p:spPr>
      </p:pic>
      <p:pic>
        <p:nvPicPr>
          <p:cNvPr id="7" name="Picture 6" descr="histo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1981200"/>
            <a:ext cx="3200400" cy="21869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slow">
        <mp:cube dir="d"/>
      </m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143000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5.) </a:t>
            </a:r>
            <a:r>
              <a:rPr lang="en-US" sz="24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Region </a:t>
            </a:r>
            <a:r>
              <a:rPr lang="en-US" sz="2400" i="0" dirty="0" smtClean="0"/>
              <a:t>– </a:t>
            </a:r>
            <a:r>
              <a:rPr lang="en-US" sz="2400" dirty="0" smtClean="0">
                <a:solidFill>
                  <a:srgbClr val="7030A0"/>
                </a:solidFill>
              </a:rPr>
              <a:t>An area on the earth's surface that has unifying characteristics (common interests)</a:t>
            </a:r>
            <a:endParaRPr lang="en-US" sz="2400" i="0" dirty="0">
              <a:solidFill>
                <a:srgbClr val="7030A0"/>
              </a:solidFill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276600" y="1676400"/>
            <a:ext cx="5867400" cy="51816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You can make comparisons on how a region has changed over time by looking at…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solidFill>
                  <a:srgbClr val="7030A0"/>
                </a:solidFill>
              </a:rPr>
              <a:t>Climate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Tropical or dry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solidFill>
                  <a:srgbClr val="7030A0"/>
                </a:solidFill>
              </a:rPr>
              <a:t>Land</a:t>
            </a:r>
          </a:p>
          <a:p>
            <a:pPr lvl="3">
              <a:lnSpc>
                <a:spcPct val="90000"/>
              </a:lnSpc>
            </a:pPr>
            <a:r>
              <a:rPr lang="en-US" dirty="0" err="1" smtClean="0"/>
              <a:t>Mtns</a:t>
            </a:r>
            <a:r>
              <a:rPr lang="en-US" dirty="0" smtClean="0"/>
              <a:t>. or plains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solidFill>
                  <a:srgbClr val="7030A0"/>
                </a:solidFill>
              </a:rPr>
              <a:t>Population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Dense or Sparse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solidFill>
                  <a:srgbClr val="7030A0"/>
                </a:solidFill>
              </a:rPr>
              <a:t>Industry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Farming or Banking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For example, states in a region have the same…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Climate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Grow the same crops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Have the same accents</a:t>
            </a:r>
          </a:p>
          <a:p>
            <a:pPr lvl="3">
              <a:lnSpc>
                <a:spcPct val="90000"/>
              </a:lnSpc>
            </a:pPr>
            <a:endParaRPr lang="en-US" sz="1600" dirty="0"/>
          </a:p>
        </p:txBody>
      </p:sp>
      <p:pic>
        <p:nvPicPr>
          <p:cNvPr id="9" name="Picture 8" descr="climatic_region_ma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3137460" cy="2447579"/>
          </a:xfrm>
          <a:prstGeom prst="rect">
            <a:avLst/>
          </a:prstGeom>
        </p:spPr>
      </p:pic>
      <p:pic>
        <p:nvPicPr>
          <p:cNvPr id="10" name="Picture 9" descr="African_languag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4114800"/>
            <a:ext cx="2502920" cy="2743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 spd="slow">
        <mp:cube dir="d"/>
      </m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al design template">
  <a:themeElements>
    <a:clrScheme name="Global design template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 design template">
      <a:majorFont>
        <a:latin typeface="Times New Roman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Global design template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design template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design templat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design templat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design template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design template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design template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design template 8">
        <a:dk1>
          <a:srgbClr val="1B3753"/>
        </a:dk1>
        <a:lt1>
          <a:srgbClr val="FFFFFF"/>
        </a:lt1>
        <a:dk2>
          <a:srgbClr val="009999"/>
        </a:dk2>
        <a:lt2>
          <a:srgbClr val="FFF385"/>
        </a:lt2>
        <a:accent1>
          <a:srgbClr val="9AE6C0"/>
        </a:accent1>
        <a:accent2>
          <a:srgbClr val="0099CC"/>
        </a:accent2>
        <a:accent3>
          <a:srgbClr val="AACACA"/>
        </a:accent3>
        <a:accent4>
          <a:srgbClr val="DADADA"/>
        </a:accent4>
        <a:accent5>
          <a:srgbClr val="CAF0DC"/>
        </a:accent5>
        <a:accent6>
          <a:srgbClr val="008AB9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design template 9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Global design template</Template>
  <TotalTime>2940</TotalTime>
  <Words>341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Tahoma</vt:lpstr>
      <vt:lpstr>Times New Roman</vt:lpstr>
      <vt:lpstr>Global design template</vt:lpstr>
      <vt:lpstr>5 Themes of Geography Unit 3  What is it?  -and- How is it studied?</vt:lpstr>
      <vt:lpstr>Geography - what does it mean?</vt:lpstr>
      <vt:lpstr>Geographers ask 2 basic questions…</vt:lpstr>
      <vt:lpstr>“5 Themes of Geography” 5 ways to look at Earth (categories to organize their info.) 1.) Location - first step in studying a place… learn of its location  2 Ways To Do This</vt:lpstr>
      <vt:lpstr> 2.) Place - describes what it’s like there to distinguish one place from another place</vt:lpstr>
      <vt:lpstr> 3.) Human-Environment Interaction – how humans adapt to, modify and depend on the environment</vt:lpstr>
      <vt:lpstr> 4.) Movement – shows the connectedness in the mobility of people and their ideas, language, goods (culture)</vt:lpstr>
      <vt:lpstr> 5.) Region – An area on the earth's surface that has unifying characteristics (common interests)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of Geography</dc:title>
  <dc:creator>Kristopher Wazaney</dc:creator>
  <cp:lastModifiedBy>Meredith, Tracy R.</cp:lastModifiedBy>
  <cp:revision>85</cp:revision>
  <dcterms:created xsi:type="dcterms:W3CDTF">2012-09-16T20:56:52Z</dcterms:created>
  <dcterms:modified xsi:type="dcterms:W3CDTF">2016-09-03T15:17:29Z</dcterms:modified>
</cp:coreProperties>
</file>