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4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0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F6EC8-0E52-4BEC-A76D-ADBAB86E859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4464-8A26-4F10-BA91-FC8AC5A695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4ACB7D-5C9F-C243-8A77-E791A1D4B77F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99340C-6E7D-544F-B509-75690A607D3E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40FAA0-D2B9-8D4E-9A2B-3A58F7856AFD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05658C-A360-4044-9CE9-BD53B1ACDDC1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FB799C-B047-9E4D-A40A-9A1D79C67852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AFEBE0-8B30-7042-81C0-30D69534A7C5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84F06D-87E9-5D46-914D-64137F29683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678" y="150404"/>
            <a:ext cx="8505801" cy="2891097"/>
          </a:xfrm>
        </p:spPr>
        <p:txBody>
          <a:bodyPr/>
          <a:lstStyle/>
          <a:p>
            <a:r>
              <a:rPr lang="en-US" dirty="0" smtClean="0"/>
              <a:t>Welcome to Language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3375733"/>
            <a:ext cx="5446713" cy="2679926"/>
          </a:xfrm>
        </p:spPr>
        <p:txBody>
          <a:bodyPr/>
          <a:lstStyle/>
          <a:p>
            <a:r>
              <a:rPr lang="en-US" dirty="0" smtClean="0"/>
              <a:t>Please come in and have a seat.  </a:t>
            </a:r>
          </a:p>
          <a:p>
            <a:r>
              <a:rPr lang="en-US" dirty="0" smtClean="0"/>
              <a:t>Clear off desks.</a:t>
            </a:r>
          </a:p>
          <a:p>
            <a:r>
              <a:rPr lang="en-US" dirty="0" smtClean="0"/>
              <a:t>Sharpen pencils and read your fiction novel silently.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9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of the Other 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read, think about June’s character.  How is she changing?  How does she stay the same?  How can you describe 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45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Read and Think about June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9723139"/>
              </p:ext>
            </p:extLst>
          </p:nvPr>
        </p:nvGraphicFramePr>
        <p:xfrm>
          <a:off x="301625" y="1527175"/>
          <a:ext cx="8504238" cy="43756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72577"/>
                <a:gridCol w="5831661"/>
              </a:tblGrid>
              <a:tr h="857688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S- Speech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688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T- Thoughts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688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E- Effec</a:t>
                      </a:r>
                      <a:r>
                        <a:rPr lang="en-US" sz="2800" b="1" baseline="0" dirty="0" smtClean="0"/>
                        <a:t>ts on others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688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A- Actions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688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L- Looks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749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HW:  Independently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novel you are reading at home. </a:t>
            </a:r>
          </a:p>
          <a:p>
            <a:r>
              <a:rPr lang="en-US" dirty="0" smtClean="0"/>
              <a:t>Fill out as much of the chart as you can based on the author’s characterization of the main character.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656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6" y="40341"/>
            <a:ext cx="8548254" cy="1411941"/>
          </a:xfrm>
        </p:spPr>
        <p:txBody>
          <a:bodyPr/>
          <a:lstStyle/>
          <a:p>
            <a:r>
              <a:rPr lang="en-US" sz="3200" dirty="0" smtClean="0"/>
              <a:t>Warm Up- </a:t>
            </a:r>
            <a:br>
              <a:rPr lang="en-US" sz="3200" dirty="0" smtClean="0"/>
            </a:br>
            <a:r>
              <a:rPr lang="en-US" sz="3200" dirty="0" smtClean="0"/>
              <a:t>Vocabulary Squares- Static and Dynamic 9/22/14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92163" y="1762125"/>
          <a:ext cx="7570788" cy="2061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394"/>
                <a:gridCol w="3785394"/>
              </a:tblGrid>
              <a:tr h="1030865">
                <a:tc>
                  <a:txBody>
                    <a:bodyPr/>
                    <a:lstStyle/>
                    <a:p>
                      <a:r>
                        <a:rPr lang="en-US" dirty="0" smtClean="0"/>
                        <a:t>Static Definition: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Sentence:</a:t>
                      </a:r>
                      <a:endParaRPr lang="en-US" dirty="0"/>
                    </a:p>
                  </a:txBody>
                  <a:tcPr/>
                </a:tc>
              </a:tr>
              <a:tr h="1030865">
                <a:tc>
                  <a:txBody>
                    <a:bodyPr/>
                    <a:lstStyle/>
                    <a:p>
                      <a:r>
                        <a:rPr lang="en-US" dirty="0" smtClean="0"/>
                        <a:t>Illustration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 and Antonym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92163" y="4253345"/>
          <a:ext cx="7723188" cy="189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594"/>
                <a:gridCol w="3861594"/>
              </a:tblGrid>
              <a:tr h="949036">
                <a:tc>
                  <a:txBody>
                    <a:bodyPr/>
                    <a:lstStyle/>
                    <a:p>
                      <a:r>
                        <a:rPr lang="en-US" smtClean="0"/>
                        <a:t>Dynamic </a:t>
                      </a:r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Sentence:</a:t>
                      </a:r>
                      <a:endParaRPr lang="en-US" dirty="0"/>
                    </a:p>
                  </a:txBody>
                  <a:tcPr/>
                </a:tc>
              </a:tr>
              <a:tr h="949036">
                <a:tc>
                  <a:txBody>
                    <a:bodyPr/>
                    <a:lstStyle/>
                    <a:p>
                      <a:r>
                        <a:rPr lang="en-US" dirty="0" smtClean="0"/>
                        <a:t>Illustration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 and Antonym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7B9899"/>
                </a:solidFill>
                <a:latin typeface="Comic Sans MS" charset="0"/>
              </a:rPr>
              <a:t>Characterization</a:t>
            </a:r>
            <a:endParaRPr lang="en-US" sz="4800" b="1" dirty="0">
              <a:solidFill>
                <a:srgbClr val="7B9899"/>
              </a:solidFill>
              <a:latin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>
                <a:latin typeface="Comic Sans MS" charset="0"/>
              </a:rPr>
              <a:t>Writers most often use </a:t>
            </a:r>
            <a:r>
              <a:rPr lang="en-US" sz="3200" b="1" dirty="0">
                <a:latin typeface="Comic Sans MS" charset="0"/>
              </a:rPr>
              <a:t>indirect characterization</a:t>
            </a:r>
            <a:r>
              <a:rPr lang="en-US" sz="3200" i="1" dirty="0">
                <a:latin typeface="Comic Sans MS" charset="0"/>
              </a:rPr>
              <a:t> </a:t>
            </a:r>
            <a:r>
              <a:rPr lang="en-US" sz="3200" dirty="0">
                <a:latin typeface="Comic Sans MS" charset="0"/>
              </a:rPr>
              <a:t>to </a:t>
            </a:r>
            <a:r>
              <a:rPr lang="en-US" sz="3200" b="1" dirty="0">
                <a:latin typeface="Comic Sans MS" charset="0"/>
              </a:rPr>
              <a:t>show</a:t>
            </a:r>
            <a:r>
              <a:rPr lang="en-US" sz="3200" dirty="0">
                <a:latin typeface="Comic Sans MS" charset="0"/>
              </a:rPr>
              <a:t> (not tell) things that reveal the personality of a character: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endParaRPr lang="en-US" sz="2800" dirty="0">
              <a:latin typeface="Comic Sans MS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900" dirty="0">
                <a:latin typeface="Comic Sans MS" charset="0"/>
              </a:rPr>
              <a:t>The character</a:t>
            </a:r>
            <a:r>
              <a:rPr lang="ja-JP" altLang="en-US" sz="2900" dirty="0">
                <a:latin typeface="Comic Sans MS" charset="0"/>
              </a:rPr>
              <a:t>’</a:t>
            </a:r>
            <a:r>
              <a:rPr lang="en-US" sz="2900" dirty="0">
                <a:latin typeface="Comic Sans MS" charset="0"/>
              </a:rPr>
              <a:t>s </a:t>
            </a:r>
            <a:r>
              <a:rPr lang="en-US" sz="2900" b="1" dirty="0">
                <a:solidFill>
                  <a:srgbClr val="FF0000"/>
                </a:solidFill>
                <a:latin typeface="Comic Sans MS" charset="0"/>
              </a:rPr>
              <a:t>speech</a:t>
            </a:r>
            <a:r>
              <a:rPr lang="en-US" sz="2900" dirty="0">
                <a:latin typeface="Comic Sans MS" charset="0"/>
              </a:rPr>
              <a:t>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900" dirty="0">
                <a:latin typeface="Comic Sans MS" charset="0"/>
              </a:rPr>
              <a:t>The character</a:t>
            </a:r>
            <a:r>
              <a:rPr lang="ja-JP" altLang="en-US" sz="2900" dirty="0">
                <a:latin typeface="Comic Sans MS" charset="0"/>
              </a:rPr>
              <a:t>’</a:t>
            </a:r>
            <a:r>
              <a:rPr lang="en-US" sz="2900" dirty="0">
                <a:latin typeface="Comic Sans MS" charset="0"/>
              </a:rPr>
              <a:t>s </a:t>
            </a:r>
            <a:r>
              <a:rPr lang="en-US" sz="2900" b="1" dirty="0">
                <a:solidFill>
                  <a:srgbClr val="FF0000"/>
                </a:solidFill>
                <a:latin typeface="Comic Sans MS" charset="0"/>
              </a:rPr>
              <a:t>thoughts</a:t>
            </a:r>
            <a:r>
              <a:rPr lang="en-US" sz="2900" dirty="0">
                <a:latin typeface="Comic Sans MS" charset="0"/>
              </a:rPr>
              <a:t>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900" dirty="0">
                <a:latin typeface="Comic Sans MS" charset="0"/>
              </a:rPr>
              <a:t>The </a:t>
            </a:r>
            <a:r>
              <a:rPr lang="en-US" sz="2900" b="1" dirty="0">
                <a:solidFill>
                  <a:srgbClr val="FF0000"/>
                </a:solidFill>
                <a:latin typeface="Comic Sans MS" charset="0"/>
              </a:rPr>
              <a:t>effect</a:t>
            </a:r>
            <a:r>
              <a:rPr lang="en-US" sz="2900" dirty="0">
                <a:latin typeface="Comic Sans MS" charset="0"/>
              </a:rPr>
              <a:t> the character has on others,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900" dirty="0">
                <a:latin typeface="Comic Sans MS" charset="0"/>
              </a:rPr>
              <a:t>The character</a:t>
            </a:r>
            <a:r>
              <a:rPr lang="ja-JP" altLang="en-US" sz="2900" dirty="0">
                <a:latin typeface="Comic Sans MS" charset="0"/>
              </a:rPr>
              <a:t>’</a:t>
            </a:r>
            <a:r>
              <a:rPr lang="en-US" sz="2900" dirty="0">
                <a:latin typeface="Comic Sans MS" charset="0"/>
              </a:rPr>
              <a:t>s </a:t>
            </a:r>
            <a:r>
              <a:rPr lang="en-US" sz="2900" b="1" dirty="0">
                <a:solidFill>
                  <a:srgbClr val="FF0000"/>
                </a:solidFill>
                <a:latin typeface="Comic Sans MS" charset="0"/>
              </a:rPr>
              <a:t>actions</a:t>
            </a:r>
            <a:r>
              <a:rPr lang="en-US" sz="2900" dirty="0">
                <a:latin typeface="Comic Sans MS" charset="0"/>
              </a:rPr>
              <a:t>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900" dirty="0">
                <a:latin typeface="Comic Sans MS" charset="0"/>
              </a:rPr>
              <a:t>The physical </a:t>
            </a:r>
            <a:r>
              <a:rPr lang="ja-JP" altLang="en-US" sz="2900" dirty="0">
                <a:latin typeface="Comic Sans MS" charset="0"/>
              </a:rPr>
              <a:t>“</a:t>
            </a:r>
            <a:r>
              <a:rPr lang="en-US" sz="2900" b="1" dirty="0">
                <a:solidFill>
                  <a:srgbClr val="FF0000"/>
                </a:solidFill>
                <a:latin typeface="Comic Sans MS" charset="0"/>
              </a:rPr>
              <a:t>looks</a:t>
            </a:r>
            <a:r>
              <a:rPr lang="ja-JP" altLang="en-US" sz="2900" dirty="0">
                <a:latin typeface="Comic Sans MS" charset="0"/>
              </a:rPr>
              <a:t>”</a:t>
            </a:r>
            <a:r>
              <a:rPr lang="en-US" sz="2900" dirty="0">
                <a:latin typeface="Comic Sans MS" charset="0"/>
              </a:rPr>
              <a:t> of the character</a:t>
            </a:r>
            <a:endParaRPr lang="en-US" sz="17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300" dirty="0">
              <a:latin typeface="Georgi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570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>
                <a:solidFill>
                  <a:srgbClr val="7B9899"/>
                </a:solidFill>
                <a:latin typeface="Comic Sans MS" charset="0"/>
              </a:rPr>
              <a:t>Indirect characterization</a:t>
            </a:r>
            <a:endParaRPr lang="en-US" sz="48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charset="0"/>
              </a:rPr>
              <a:t>It is more like the way we learn about people in real life because we naturally observe people and characters in films, etc. to figure out his/her/its personality. </a:t>
            </a:r>
          </a:p>
          <a:p>
            <a:pPr eaLnBrk="1" hangingPunct="1"/>
            <a:r>
              <a:rPr lang="en-US" dirty="0" smtClean="0">
                <a:latin typeface="Comic Sans MS" charset="0"/>
              </a:rPr>
              <a:t>It is like we are stealing information to make inferences about them</a:t>
            </a:r>
            <a:endParaRPr lang="en-US" dirty="0">
              <a:latin typeface="Comic Sans MS" charset="0"/>
            </a:endParaRPr>
          </a:p>
          <a:p>
            <a:pPr eaLnBrk="1" hangingPunct="1"/>
            <a:r>
              <a:rPr lang="en-US" dirty="0">
                <a:latin typeface="Comic Sans MS" charset="0"/>
              </a:rPr>
              <a:t>Remember the word, </a:t>
            </a:r>
            <a:r>
              <a:rPr lang="en-US" dirty="0">
                <a:solidFill>
                  <a:srgbClr val="FF0000"/>
                </a:solidFill>
                <a:latin typeface="Comic Sans MS" charset="0"/>
              </a:rPr>
              <a:t>STEAL</a:t>
            </a:r>
            <a:r>
              <a:rPr lang="en-US" dirty="0">
                <a:latin typeface="Comic Sans MS" charset="0"/>
              </a:rPr>
              <a:t>…</a:t>
            </a:r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3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“</a:t>
            </a:r>
            <a:r>
              <a:rPr lang="en-US" sz="5400" b="1" dirty="0">
                <a:solidFill>
                  <a:srgbClr val="FF0000"/>
                </a:solidFill>
                <a:latin typeface="Comic Sans MS" charset="0"/>
              </a:rPr>
              <a:t>S</a:t>
            </a:r>
            <a:r>
              <a:rPr lang="en-US" sz="4800" b="1" dirty="0">
                <a:solidFill>
                  <a:srgbClr val="7B9899"/>
                </a:solidFill>
                <a:latin typeface="Comic Sans MS" charset="0"/>
              </a:rPr>
              <a:t>TEAL</a:t>
            </a:r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”</a:t>
            </a:r>
            <a:endParaRPr lang="en-US" sz="30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Comic Sans MS" charset="0"/>
              </a:rPr>
              <a:t>The letters in the word </a:t>
            </a:r>
            <a:r>
              <a:rPr lang="ja-JP" altLang="en-US" sz="2600">
                <a:latin typeface="Comic Sans MS" charset="0"/>
              </a:rPr>
              <a:t>“</a:t>
            </a:r>
            <a:r>
              <a:rPr lang="en-US" sz="2600" dirty="0">
                <a:solidFill>
                  <a:srgbClr val="FF0000"/>
                </a:solidFill>
                <a:latin typeface="Comic Sans MS" charset="0"/>
              </a:rPr>
              <a:t>STEAL</a:t>
            </a:r>
            <a:r>
              <a:rPr lang="ja-JP" altLang="en-US" sz="2600">
                <a:latin typeface="Comic Sans MS" charset="0"/>
              </a:rPr>
              <a:t>”</a:t>
            </a:r>
            <a:r>
              <a:rPr lang="en-US" sz="2600" dirty="0">
                <a:latin typeface="Comic Sans MS" charset="0"/>
              </a:rPr>
              <a:t> can help you remember the five different ways writers use </a:t>
            </a:r>
            <a:r>
              <a:rPr lang="en-US" sz="2600" b="1" dirty="0">
                <a:latin typeface="Comic Sans MS" charset="0"/>
              </a:rPr>
              <a:t>indirect characterization </a:t>
            </a:r>
            <a:r>
              <a:rPr lang="en-US" sz="2600" dirty="0">
                <a:latin typeface="Comic Sans MS" charset="0"/>
              </a:rPr>
              <a:t>to create characters:</a:t>
            </a:r>
          </a:p>
          <a:p>
            <a:pPr eaLnBrk="1" hangingPunct="1">
              <a:lnSpc>
                <a:spcPct val="80000"/>
              </a:lnSpc>
            </a:pPr>
            <a:endParaRPr lang="en-US" sz="13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700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lang="en-US" sz="3700" b="1" dirty="0">
                <a:solidFill>
                  <a:srgbClr val="FF0000"/>
                </a:solidFill>
                <a:latin typeface="Comic Sans MS" charset="0"/>
              </a:rPr>
              <a:t>S</a:t>
            </a:r>
            <a:r>
              <a:rPr lang="ja-JP" altLang="en-US" sz="3700" b="1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lang="en-US" sz="3700" b="1" dirty="0">
                <a:solidFill>
                  <a:srgbClr val="FF0000"/>
                </a:solidFill>
                <a:latin typeface="Comic Sans MS" charset="0"/>
              </a:rPr>
              <a:t> stands for SPEECH</a:t>
            </a:r>
            <a:r>
              <a:rPr lang="en-US" sz="3700" dirty="0">
                <a:solidFill>
                  <a:srgbClr val="FF0000"/>
                </a:solidFill>
                <a:latin typeface="Comic Sans MS" charset="0"/>
              </a:rPr>
              <a:t>.</a:t>
            </a:r>
            <a:r>
              <a:rPr lang="en-US" sz="3700" dirty="0">
                <a:latin typeface="Comic Sans MS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700" dirty="0">
                <a:latin typeface="Comic Sans MS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600" b="1" dirty="0">
                <a:solidFill>
                  <a:srgbClr val="0070C0"/>
                </a:solidFill>
                <a:latin typeface="Comic Sans MS" charset="0"/>
              </a:rPr>
              <a:t>Why it works: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i="1" dirty="0">
                <a:latin typeface="Comic Sans MS" charset="0"/>
              </a:rPr>
              <a:t>Writers help readers learn about a character by giving the character something to say and a unique way to say it. This brings out the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i="1" dirty="0">
                <a:latin typeface="Comic Sans MS" charset="0"/>
              </a:rPr>
              <a:t>personality of characters</a:t>
            </a:r>
            <a:endParaRPr lang="en-US" sz="28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600" dirty="0">
              <a:latin typeface="Comic Sans MS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51413" y="839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59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“</a:t>
            </a:r>
            <a:r>
              <a:rPr lang="en-US" sz="4500" b="1" dirty="0">
                <a:solidFill>
                  <a:srgbClr val="7B9899"/>
                </a:solidFill>
                <a:latin typeface="Comic Sans MS" charset="0"/>
              </a:rPr>
              <a:t>S</a:t>
            </a:r>
            <a:r>
              <a:rPr lang="en-US" sz="5400" b="1" dirty="0">
                <a:solidFill>
                  <a:srgbClr val="FF0000"/>
                </a:solidFill>
                <a:latin typeface="Comic Sans MS" charset="0"/>
              </a:rPr>
              <a:t>T</a:t>
            </a:r>
            <a:r>
              <a:rPr lang="en-US" sz="4500" b="1" dirty="0">
                <a:solidFill>
                  <a:srgbClr val="7B9899"/>
                </a:solidFill>
                <a:latin typeface="Comic Sans MS" charset="0"/>
              </a:rPr>
              <a:t>EAL</a:t>
            </a:r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”</a:t>
            </a:r>
            <a:endParaRPr lang="en-US" sz="30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343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T</a:t>
            </a: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 stands for THOUGHTS.</a:t>
            </a:r>
            <a:endParaRPr lang="en-US" sz="4000" dirty="0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What can we learn about the character through reading his/her/its private thoughts?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dirty="0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70C0"/>
                </a:solidFill>
                <a:latin typeface="Comic Sans MS" charset="0"/>
              </a:rPr>
              <a:t>Why it works: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Comic Sans MS" charset="0"/>
              </a:rPr>
              <a:t>Writers allow readers to learn the private thoughts of characters to learn the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>
                <a:latin typeface="Comic Sans MS" charset="0"/>
              </a:rPr>
              <a:t>personality of characters.</a:t>
            </a:r>
          </a:p>
        </p:txBody>
      </p:sp>
    </p:spTree>
    <p:extLst>
      <p:ext uri="{BB962C8B-B14F-4D97-AF65-F5344CB8AC3E}">
        <p14:creationId xmlns="" xmlns:p14="http://schemas.microsoft.com/office/powerpoint/2010/main" val="16461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“</a:t>
            </a:r>
            <a:r>
              <a:rPr lang="en-US" sz="4500" dirty="0">
                <a:solidFill>
                  <a:srgbClr val="7B9899"/>
                </a:solidFill>
                <a:latin typeface="Comic Sans MS" charset="0"/>
              </a:rPr>
              <a:t>ST</a:t>
            </a:r>
            <a:r>
              <a:rPr lang="en-US" sz="5400" b="1" dirty="0">
                <a:solidFill>
                  <a:srgbClr val="FF0000"/>
                </a:solidFill>
                <a:latin typeface="Comic Sans MS" charset="0"/>
              </a:rPr>
              <a:t>E</a:t>
            </a:r>
            <a:r>
              <a:rPr lang="en-US" sz="4500" dirty="0">
                <a:solidFill>
                  <a:srgbClr val="7B9899"/>
                </a:solidFill>
                <a:latin typeface="Comic Sans MS" charset="0"/>
              </a:rPr>
              <a:t>AL</a:t>
            </a:r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”</a:t>
            </a:r>
            <a:endParaRPr lang="en-US" sz="30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E</a:t>
            </a: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 stands for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EFFECT ON OTHERS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Comic Sans MS" charset="0"/>
              </a:rPr>
              <a:t>What can be learned about the character by reading how other characters </a:t>
            </a:r>
            <a:r>
              <a:rPr lang="en-US" sz="2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rPr>
              <a:t>feel or act</a:t>
            </a:r>
            <a:r>
              <a:rPr lang="en-US" sz="2600" dirty="0">
                <a:latin typeface="Comic Sans MS" charset="0"/>
              </a:rPr>
              <a:t> around the him/her/it?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i="1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Comic Sans MS" charset="0"/>
              </a:rPr>
              <a:t>Why it works: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Comic Sans MS" charset="0"/>
              </a:rPr>
              <a:t>Writers create relationships for characters to help readers learn the </a:t>
            </a:r>
            <a:r>
              <a:rPr lang="en-US" sz="2800" b="1" i="1" dirty="0">
                <a:latin typeface="Comic Sans MS" charset="0"/>
              </a:rPr>
              <a:t>personality of characters</a:t>
            </a:r>
            <a:r>
              <a:rPr lang="en-US" sz="2600" b="1" i="1" dirty="0">
                <a:latin typeface="Comic Sans MS" charset="0"/>
              </a:rPr>
              <a:t>.</a:t>
            </a:r>
            <a:endParaRPr lang="en-US" sz="2800" dirty="0">
              <a:latin typeface="Georgi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Georgi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9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“</a:t>
            </a:r>
            <a:r>
              <a:rPr lang="en-US" sz="4500" dirty="0">
                <a:solidFill>
                  <a:srgbClr val="7B9899"/>
                </a:solidFill>
                <a:latin typeface="Comic Sans MS" charset="0"/>
              </a:rPr>
              <a:t>STE</a:t>
            </a:r>
            <a:r>
              <a:rPr lang="en-US" sz="5400" b="1" dirty="0">
                <a:solidFill>
                  <a:srgbClr val="FF0000"/>
                </a:solidFill>
                <a:latin typeface="Comic Sans MS" charset="0"/>
              </a:rPr>
              <a:t>A</a:t>
            </a:r>
            <a:r>
              <a:rPr lang="en-US" sz="4500" dirty="0">
                <a:solidFill>
                  <a:srgbClr val="7B9899"/>
                </a:solidFill>
                <a:latin typeface="Comic Sans MS" charset="0"/>
              </a:rPr>
              <a:t>L</a:t>
            </a:r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”</a:t>
            </a:r>
            <a:endParaRPr lang="en-US" sz="30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A</a:t>
            </a: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 stands for ACTIONS.</a:t>
            </a:r>
            <a:endParaRPr lang="en-US" sz="4000" dirty="0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What does the character do?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How does the character behave?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sz="2800" b="1" dirty="0">
              <a:solidFill>
                <a:srgbClr val="0070C0"/>
              </a:solidFill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Comic Sans MS" charset="0"/>
              </a:rPr>
              <a:t>Why it works: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  </a:t>
            </a:r>
            <a:r>
              <a:rPr lang="en-US" sz="2800" i="1" dirty="0">
                <a:latin typeface="Comic Sans MS" charset="0"/>
              </a:rPr>
              <a:t>Writers create actions for characters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Comic Sans MS" charset="0"/>
              </a:rPr>
              <a:t>to help readers learn the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>
                <a:latin typeface="Comic Sans MS" charset="0"/>
              </a:rPr>
              <a:t>personality of characters.</a:t>
            </a:r>
            <a:endParaRPr lang="en-US" sz="2800" b="1" dirty="0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Comic Sans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9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“</a:t>
            </a:r>
            <a:r>
              <a:rPr lang="en-US" sz="4500" dirty="0">
                <a:solidFill>
                  <a:srgbClr val="7B9899"/>
                </a:solidFill>
                <a:latin typeface="Comic Sans MS" charset="0"/>
              </a:rPr>
              <a:t>STEA</a:t>
            </a:r>
            <a:r>
              <a:rPr lang="en-US" sz="5400" b="1" dirty="0">
                <a:solidFill>
                  <a:srgbClr val="FF0000"/>
                </a:solidFill>
                <a:latin typeface="Comic Sans MS" charset="0"/>
              </a:rPr>
              <a:t>L</a:t>
            </a:r>
            <a:r>
              <a:rPr lang="ja-JP" altLang="en-US" sz="4500">
                <a:solidFill>
                  <a:srgbClr val="7B9899"/>
                </a:solidFill>
                <a:latin typeface="Georgia" charset="0"/>
              </a:rPr>
              <a:t>”</a:t>
            </a:r>
            <a:endParaRPr lang="en-US" sz="3000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L</a:t>
            </a:r>
            <a:r>
              <a:rPr lang="ja-JP" altLang="en-US" sz="4000" b="1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latin typeface="Comic Sans MS" charset="0"/>
              </a:rPr>
              <a:t> stands for LOOKS.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What does the character look like?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charset="0"/>
              </a:rPr>
              <a:t>How does the character dress?</a:t>
            </a:r>
          </a:p>
          <a:p>
            <a:pPr eaLnBrk="1" hangingPunct="1">
              <a:lnSpc>
                <a:spcPct val="90000"/>
              </a:lnSpc>
              <a:buClr>
                <a:srgbClr val="D16349"/>
              </a:buClr>
              <a:buFont typeface="Wingdings 2" charset="0"/>
              <a:buNone/>
            </a:pPr>
            <a:endParaRPr lang="en-US" sz="2800" b="1" dirty="0">
              <a:solidFill>
                <a:srgbClr val="0070C0"/>
              </a:solidFill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Clr>
                <a:srgbClr val="D16349"/>
              </a:buClr>
              <a:buFont typeface="Wingdings 2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Comic Sans MS" charset="0"/>
              </a:rPr>
              <a:t>Why it works:</a:t>
            </a:r>
            <a:endParaRPr lang="en-US" sz="2800" i="1" dirty="0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Comic Sans MS" charset="0"/>
              </a:rPr>
              <a:t>Writers use descriptions of characters</a:t>
            </a:r>
            <a:r>
              <a:rPr lang="ja-JP" altLang="en-US" sz="2800" i="1">
                <a:latin typeface="Comic Sans MS" charset="0"/>
              </a:rPr>
              <a:t>’</a:t>
            </a:r>
            <a:r>
              <a:rPr lang="en-US" sz="2800" i="1" dirty="0">
                <a:latin typeface="Comic Sans MS" charset="0"/>
              </a:rPr>
              <a:t> physical attributes to help readers learn the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>
                <a:latin typeface="Comic Sans MS" charset="0"/>
              </a:rPr>
              <a:t>personality of characters.</a:t>
            </a:r>
            <a:endParaRPr lang="en-US" sz="2800" b="1" dirty="0">
              <a:latin typeface="Comic Sans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6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123</TotalTime>
  <Words>488</Words>
  <Application>Microsoft Office PowerPoint</Application>
  <PresentationFormat>On-screen Show (4:3)</PresentationFormat>
  <Paragraphs>84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Infusion</vt:lpstr>
      <vt:lpstr>Welcome to Language Arts</vt:lpstr>
      <vt:lpstr>Warm Up-  Vocabulary Squares- Static and Dynamic 9/22/14</vt:lpstr>
      <vt:lpstr>Characterization</vt:lpstr>
      <vt:lpstr>Indirect characterization</vt:lpstr>
      <vt:lpstr>“STEAL”</vt:lpstr>
      <vt:lpstr>“STEAL”</vt:lpstr>
      <vt:lpstr>“STEAL”</vt:lpstr>
      <vt:lpstr>“STEAL”</vt:lpstr>
      <vt:lpstr>“STEAL”</vt:lpstr>
      <vt:lpstr>Tuesday of the Other June</vt:lpstr>
      <vt:lpstr>Let’s Read and Think about June</vt:lpstr>
      <vt:lpstr>HW:  Independently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Language Arts</dc:title>
  <dc:creator>Josh Moore</dc:creator>
  <cp:lastModifiedBy>maryk.moore</cp:lastModifiedBy>
  <cp:revision>9</cp:revision>
  <dcterms:created xsi:type="dcterms:W3CDTF">2014-09-18T00:38:43Z</dcterms:created>
  <dcterms:modified xsi:type="dcterms:W3CDTF">2014-09-22T13:35:33Z</dcterms:modified>
</cp:coreProperties>
</file>