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4" r:id="rId3"/>
    <p:sldId id="275" r:id="rId4"/>
    <p:sldId id="276" r:id="rId5"/>
    <p:sldId id="277" r:id="rId6"/>
    <p:sldId id="278" r:id="rId7"/>
    <p:sldId id="279" r:id="rId8"/>
    <p:sldId id="280" r:id="rId9"/>
    <p:sldId id="281" r:id="rId10"/>
    <p:sldId id="282" r:id="rId11"/>
    <p:sldId id="283" r:id="rId12"/>
    <p:sldId id="259" r:id="rId13"/>
    <p:sldId id="261" r:id="rId14"/>
    <p:sldId id="262" r:id="rId15"/>
    <p:sldId id="263" r:id="rId16"/>
    <p:sldId id="264" r:id="rId17"/>
    <p:sldId id="265" r:id="rId18"/>
    <p:sldId id="266" r:id="rId19"/>
    <p:sldId id="267" r:id="rId20"/>
    <p:sldId id="268"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6" r:id="rId38"/>
    <p:sldId id="307" r:id="rId39"/>
    <p:sldId id="308" r:id="rId40"/>
    <p:sldId id="30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232085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142331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513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239473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614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399961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400315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37300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100510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F32FF-B622-4EC2-B02F-956ED0BE70D7}"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343792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BF32FF-B622-4EC2-B02F-956ED0BE70D7}"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37972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BF32FF-B622-4EC2-B02F-956ED0BE70D7}"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363745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BF32FF-B622-4EC2-B02F-956ED0BE70D7}"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412706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F32FF-B622-4EC2-B02F-956ED0BE70D7}"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250251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F32FF-B622-4EC2-B02F-956ED0BE70D7}"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117590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F32FF-B622-4EC2-B02F-956ED0BE70D7}"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5D6EF-7510-4F1B-AB7D-E9615755DE06}" type="slidenum">
              <a:rPr lang="en-US" smtClean="0"/>
              <a:pPr/>
              <a:t>‹#›</a:t>
            </a:fld>
            <a:endParaRPr lang="en-US"/>
          </a:p>
        </p:txBody>
      </p:sp>
    </p:spTree>
    <p:extLst>
      <p:ext uri="{BB962C8B-B14F-4D97-AF65-F5344CB8AC3E}">
        <p14:creationId xmlns:p14="http://schemas.microsoft.com/office/powerpoint/2010/main" val="53928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BF32FF-B622-4EC2-B02F-956ED0BE70D7}" type="datetimeFigureOut">
              <a:rPr lang="en-US" smtClean="0"/>
              <a:pPr/>
              <a:t>2/1/2016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75D6EF-7510-4F1B-AB7D-E9615755DE06}" type="slidenum">
              <a:rPr lang="en-US" smtClean="0"/>
              <a:pPr/>
              <a:t>‹#›</a:t>
            </a:fld>
            <a:endParaRPr lang="en-US"/>
          </a:p>
        </p:txBody>
      </p:sp>
    </p:spTree>
    <p:extLst>
      <p:ext uri="{BB962C8B-B14F-4D97-AF65-F5344CB8AC3E}">
        <p14:creationId xmlns:p14="http://schemas.microsoft.com/office/powerpoint/2010/main" val="11952855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IFo3SxqH2-A&amp;feature=player_embedde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hyperlink" Target="https://app.discoveryeducation.com/techbook2:concept/view/guidConceptId/185909F2-27C2-4E46-BBF9-1C744C9D4161/guidUnitId/a55dfea2-efb3-496a-9583-aea565772c99"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KpE1JJIavVk&amp;feature=player_embedded" TargetMode="External"/><Relationship Id="rId2" Type="http://schemas.openxmlformats.org/officeDocument/2006/relationships/hyperlink" Target="http://www.youtube.com/watch?v=LowP8zYHDYA&amp;feature=player_embedd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China Vocabulary</a:t>
            </a:r>
            <a:endParaRPr lang="en-US" dirty="0"/>
          </a:p>
        </p:txBody>
      </p:sp>
      <p:sp>
        <p:nvSpPr>
          <p:cNvPr id="8" name="Content Placeholder 7"/>
          <p:cNvSpPr>
            <a:spLocks noGrp="1"/>
          </p:cNvSpPr>
          <p:nvPr>
            <p:ph sz="half" idx="1"/>
          </p:nvPr>
        </p:nvSpPr>
        <p:spPr>
          <a:xfrm>
            <a:off x="457200" y="1066800"/>
            <a:ext cx="8686800" cy="5562600"/>
          </a:xfrm>
        </p:spPr>
        <p:txBody>
          <a:bodyPr>
            <a:normAutofit/>
          </a:bodyPr>
          <a:lstStyle/>
          <a:p>
            <a:pPr marL="0" indent="0">
              <a:buNone/>
            </a:pPr>
            <a:r>
              <a:rPr lang="en-US" dirty="0" smtClean="0"/>
              <a:t>Define the following words:</a:t>
            </a:r>
          </a:p>
          <a:p>
            <a:pPr marL="914400" lvl="1" indent="-457200">
              <a:buFont typeface="+mj-lt"/>
              <a:buAutoNum type="arabicPeriod"/>
            </a:pPr>
            <a:r>
              <a:rPr lang="en-US" b="1" dirty="0" smtClean="0"/>
              <a:t>Region</a:t>
            </a:r>
            <a:r>
              <a:rPr lang="en-US" dirty="0" smtClean="0"/>
              <a:t>-</a:t>
            </a:r>
            <a:r>
              <a:rPr lang="en-US" dirty="0"/>
              <a:t>a part or section of a </a:t>
            </a:r>
            <a:r>
              <a:rPr lang="en-US" dirty="0" smtClean="0"/>
              <a:t>country</a:t>
            </a:r>
          </a:p>
          <a:p>
            <a:pPr marL="914400" lvl="1" indent="-457200">
              <a:buFont typeface="+mj-lt"/>
              <a:buAutoNum type="arabicPeriod"/>
            </a:pPr>
            <a:r>
              <a:rPr lang="en-US" b="1" dirty="0" smtClean="0"/>
              <a:t>Climate</a:t>
            </a:r>
            <a:r>
              <a:rPr lang="en-US" dirty="0" smtClean="0"/>
              <a:t> - </a:t>
            </a:r>
            <a:r>
              <a:rPr lang="en-US" dirty="0"/>
              <a:t>the average weather conditions at a particular place</a:t>
            </a:r>
            <a:endParaRPr lang="en-US" dirty="0" smtClean="0"/>
          </a:p>
          <a:p>
            <a:pPr marL="914400" lvl="1" indent="-457200">
              <a:buFont typeface="+mj-lt"/>
              <a:buAutoNum type="arabicPeriod"/>
            </a:pPr>
            <a:r>
              <a:rPr lang="en-US" b="1" dirty="0" smtClean="0"/>
              <a:t>Oasis</a:t>
            </a:r>
            <a:r>
              <a:rPr lang="en-US" dirty="0" smtClean="0"/>
              <a:t> - </a:t>
            </a:r>
            <a:r>
              <a:rPr lang="en-US" dirty="0"/>
              <a:t>a place, usually in a desert, where water can be </a:t>
            </a:r>
            <a:r>
              <a:rPr lang="en-US" dirty="0" smtClean="0"/>
              <a:t>found</a:t>
            </a:r>
          </a:p>
          <a:p>
            <a:pPr marL="914400" lvl="1" indent="-457200">
              <a:buFont typeface="+mj-lt"/>
              <a:buAutoNum type="arabicPeriod"/>
            </a:pPr>
            <a:r>
              <a:rPr lang="en-US" b="1" dirty="0" smtClean="0"/>
              <a:t>Silk Road- </a:t>
            </a:r>
            <a:r>
              <a:rPr lang="en-US" dirty="0"/>
              <a:t>a network of trade routes that stretched for more than four thousand miles across Asia</a:t>
            </a:r>
            <a:endParaRPr lang="en-US" dirty="0" smtClean="0"/>
          </a:p>
          <a:p>
            <a:pPr marL="914400" lvl="1" indent="-457200">
              <a:buFont typeface="+mj-lt"/>
              <a:buAutoNum type="arabicPeriod"/>
            </a:pPr>
            <a:r>
              <a:rPr lang="en-US" b="1" dirty="0" smtClean="0"/>
              <a:t>Trade Route- </a:t>
            </a:r>
            <a:r>
              <a:rPr lang="en-US" dirty="0"/>
              <a:t>a network of roads along which traders traveled</a:t>
            </a:r>
            <a:endParaRPr lang="en-US" dirty="0" smtClean="0"/>
          </a:p>
          <a:p>
            <a:pPr marL="914400" lvl="1" indent="-457200">
              <a:buFont typeface="+mj-lt"/>
              <a:buAutoNum type="arabicPeriod"/>
            </a:pPr>
            <a:r>
              <a:rPr lang="en-US" b="1" dirty="0" smtClean="0"/>
              <a:t>Caravan</a:t>
            </a:r>
            <a:r>
              <a:rPr lang="en-US" dirty="0" smtClean="0"/>
              <a:t>- </a:t>
            </a:r>
            <a:r>
              <a:rPr lang="en-US" dirty="0"/>
              <a:t>a group of  people traveling together</a:t>
            </a:r>
            <a:endParaRPr lang="en-US" dirty="0" smtClean="0"/>
          </a:p>
          <a:p>
            <a:pPr marL="914400" lvl="1" indent="-457200">
              <a:buFont typeface="+mj-lt"/>
              <a:buAutoNum type="arabicPeriod"/>
            </a:pPr>
            <a:r>
              <a:rPr lang="en-US" b="1" dirty="0" smtClean="0"/>
              <a:t>Great Wall- </a:t>
            </a:r>
            <a:r>
              <a:rPr lang="en-US" dirty="0"/>
              <a:t>a stone-and-earth wall about 1,500 miles long, first built during the Qin dynasty to defend China’s northern boundary</a:t>
            </a:r>
            <a:endParaRPr lang="en-US" dirty="0" smtClean="0"/>
          </a:p>
          <a:p>
            <a:pPr marL="914400" lvl="1" indent="-457200">
              <a:buFont typeface="+mj-lt"/>
              <a:buAutoNum type="arabicPeriod"/>
            </a:pPr>
            <a:r>
              <a:rPr lang="en-US" b="1" dirty="0" smtClean="0"/>
              <a:t>Cultural Diffusion- </a:t>
            </a:r>
            <a:r>
              <a:rPr lang="en-US" dirty="0"/>
              <a:t>the spreading of cultural traits, such as goods and ideas, from one culture to another, or within one culture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752856"/>
          </a:xfrm>
        </p:spPr>
        <p:txBody>
          <a:bodyPr/>
          <a:lstStyle/>
          <a:p>
            <a:r>
              <a:rPr lang="en-US" dirty="0" smtClean="0"/>
              <a:t>Trading in China</a:t>
            </a:r>
            <a:endParaRPr lang="en-US" dirty="0"/>
          </a:p>
        </p:txBody>
      </p:sp>
      <p:sp>
        <p:nvSpPr>
          <p:cNvPr id="3" name="Text Placeholder 2"/>
          <p:cNvSpPr>
            <a:spLocks noGrp="1"/>
          </p:cNvSpPr>
          <p:nvPr>
            <p:ph type="body" idx="1"/>
          </p:nvPr>
        </p:nvSpPr>
        <p:spPr>
          <a:xfrm>
            <a:off x="457200" y="609600"/>
            <a:ext cx="7772400" cy="4876800"/>
          </a:xfrm>
        </p:spPr>
        <p:txBody>
          <a:bodyPr/>
          <a:lstStyle/>
          <a:p>
            <a:pPr>
              <a:buFont typeface="Arial" pitchFamily="34" charset="0"/>
              <a:buChar char="•"/>
            </a:pPr>
            <a:r>
              <a:rPr lang="en-US" dirty="0" smtClean="0"/>
              <a:t>Trading was difficult because of mountains and deserts. Traveling around brought them closer to the nomadic tribes to the north. Caravans were often attacked and robbed.</a:t>
            </a:r>
          </a:p>
          <a:p>
            <a:pPr>
              <a:buFont typeface="Arial" pitchFamily="34" charset="0"/>
              <a:buChar char="•"/>
            </a:pPr>
            <a:r>
              <a:rPr lang="en-US" dirty="0" smtClean="0"/>
              <a:t>Chinese traders turned to sea routes</a:t>
            </a:r>
          </a:p>
          <a:p>
            <a:pPr lvl="1">
              <a:buFont typeface="Arial" pitchFamily="34" charset="0"/>
              <a:buChar char="•"/>
            </a:pPr>
            <a:r>
              <a:rPr lang="en-US" dirty="0" smtClean="0"/>
              <a:t>Sea travel was also very dangerous so they did not travel long distances.</a:t>
            </a:r>
          </a:p>
          <a:p>
            <a:pPr lvl="1">
              <a:buFont typeface="Arial" pitchFamily="34" charset="0"/>
              <a:buChar char="•"/>
            </a:pPr>
            <a:r>
              <a:rPr lang="en-US" dirty="0" smtClean="0"/>
              <a:t>Limited where China could trade</a:t>
            </a:r>
          </a:p>
          <a:p>
            <a:pPr>
              <a:buFont typeface="Arial" pitchFamily="34" charset="0"/>
              <a:buChar char="•"/>
            </a:pPr>
            <a:r>
              <a:rPr lang="en-US" dirty="0" smtClean="0"/>
              <a:t> Because trading was limited, cultural exchanges were also limited and they did not have many interactions with other cultures.</a:t>
            </a:r>
            <a:endParaRPr lang="en-US" dirty="0"/>
          </a:p>
        </p:txBody>
      </p:sp>
      <p:pic>
        <p:nvPicPr>
          <p:cNvPr id="21506" name="Picture 2" descr="Trade Routes in Ancient China"/>
          <p:cNvPicPr>
            <a:picLocks noChangeAspect="1" noChangeArrowheads="1"/>
          </p:cNvPicPr>
          <p:nvPr/>
        </p:nvPicPr>
        <p:blipFill>
          <a:blip r:embed="rId2" cstate="print"/>
          <a:srcRect/>
          <a:stretch>
            <a:fillRect/>
          </a:stretch>
        </p:blipFill>
        <p:spPr bwMode="auto">
          <a:xfrm>
            <a:off x="2514600" y="3657600"/>
            <a:ext cx="4627083" cy="3200400"/>
          </a:xfrm>
          <a:prstGeom prst="rect">
            <a:avLst/>
          </a:prstGeom>
          <a:noFill/>
        </p:spPr>
      </p:pic>
    </p:spTree>
    <p:extLst>
      <p:ext uri="{BB962C8B-B14F-4D97-AF65-F5344CB8AC3E}">
        <p14:creationId xmlns:p14="http://schemas.microsoft.com/office/powerpoint/2010/main" val="979583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599"/>
            <a:ext cx="6402468" cy="1295400"/>
          </a:xfrm>
        </p:spPr>
        <p:txBody>
          <a:bodyPr/>
          <a:lstStyle/>
          <a:p>
            <a:r>
              <a:rPr lang="en-US" dirty="0" smtClean="0"/>
              <a:t>Overview</a:t>
            </a:r>
            <a:endParaRPr lang="en-US" dirty="0"/>
          </a:p>
        </p:txBody>
      </p:sp>
      <p:sp>
        <p:nvSpPr>
          <p:cNvPr id="3" name="Text Placeholder 2"/>
          <p:cNvSpPr>
            <a:spLocks noGrp="1"/>
          </p:cNvSpPr>
          <p:nvPr>
            <p:ph type="body" idx="1"/>
          </p:nvPr>
        </p:nvSpPr>
        <p:spPr>
          <a:xfrm>
            <a:off x="1446966" y="1219200"/>
            <a:ext cx="6402467" cy="1532467"/>
          </a:xfrm>
        </p:spPr>
        <p:txBody>
          <a:bodyPr>
            <a:normAutofit fontScale="92500" lnSpcReduction="10000"/>
          </a:bodyPr>
          <a:lstStyle/>
          <a:p>
            <a:pPr>
              <a:buFont typeface="Arial" pitchFamily="34" charset="0"/>
              <a:buChar char="•"/>
            </a:pPr>
            <a:r>
              <a:rPr lang="en-US" dirty="0" smtClean="0"/>
              <a:t>China’s geography impacted the civilization greatly.</a:t>
            </a:r>
          </a:p>
          <a:p>
            <a:pPr lvl="1">
              <a:buFont typeface="Arial" pitchFamily="34" charset="0"/>
              <a:buChar char="•"/>
            </a:pPr>
            <a:r>
              <a:rPr lang="en-US" dirty="0" smtClean="0"/>
              <a:t>Defense from foreign invaders</a:t>
            </a:r>
          </a:p>
          <a:p>
            <a:pPr lvl="1">
              <a:buFont typeface="Arial" pitchFamily="34" charset="0"/>
              <a:buChar char="•"/>
            </a:pPr>
            <a:r>
              <a:rPr lang="en-US" dirty="0" smtClean="0"/>
              <a:t>Struggle to expand its borders</a:t>
            </a:r>
          </a:p>
          <a:p>
            <a:pPr lvl="1">
              <a:buFont typeface="Arial" pitchFamily="34" charset="0"/>
              <a:buChar char="•"/>
            </a:pPr>
            <a:r>
              <a:rPr lang="en-US" dirty="0" smtClean="0"/>
              <a:t>Ability to trade and communicate</a:t>
            </a:r>
          </a:p>
          <a:p>
            <a:endParaRPr lang="en-US" dirty="0"/>
          </a:p>
        </p:txBody>
      </p:sp>
      <p:pic>
        <p:nvPicPr>
          <p:cNvPr id="20482" name="Picture 2" descr="Great Wall of China"/>
          <p:cNvPicPr>
            <a:picLocks noChangeAspect="1" noChangeArrowheads="1"/>
          </p:cNvPicPr>
          <p:nvPr/>
        </p:nvPicPr>
        <p:blipFill>
          <a:blip r:embed="rId2" cstate="print"/>
          <a:srcRect/>
          <a:stretch>
            <a:fillRect/>
          </a:stretch>
        </p:blipFill>
        <p:spPr bwMode="auto">
          <a:xfrm>
            <a:off x="4648200" y="3276600"/>
            <a:ext cx="4495800" cy="3371851"/>
          </a:xfrm>
          <a:prstGeom prst="rect">
            <a:avLst/>
          </a:prstGeom>
          <a:noFill/>
        </p:spPr>
      </p:pic>
    </p:spTree>
    <p:extLst>
      <p:ext uri="{BB962C8B-B14F-4D97-AF65-F5344CB8AC3E}">
        <p14:creationId xmlns:p14="http://schemas.microsoft.com/office/powerpoint/2010/main" val="3187388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Cafe</a:t>
            </a:r>
            <a:endParaRPr lang="en-US" dirty="0"/>
          </a:p>
        </p:txBody>
      </p:sp>
      <p:sp>
        <p:nvSpPr>
          <p:cNvPr id="3" name="Subtitle 2"/>
          <p:cNvSpPr>
            <a:spLocks noGrp="1"/>
          </p:cNvSpPr>
          <p:nvPr>
            <p:ph type="subTitle" idx="1"/>
          </p:nvPr>
        </p:nvSpPr>
        <p:spPr/>
        <p:txBody>
          <a:bodyPr/>
          <a:lstStyle/>
          <a:p>
            <a:r>
              <a:rPr lang="en-US" dirty="0" smtClean="0"/>
              <a:t>Ancient China</a:t>
            </a:r>
            <a:endParaRPr lang="en-US" dirty="0"/>
          </a:p>
        </p:txBody>
      </p:sp>
    </p:spTree>
    <p:extLst>
      <p:ext uri="{BB962C8B-B14F-4D97-AF65-F5344CB8AC3E}">
        <p14:creationId xmlns:p14="http://schemas.microsoft.com/office/powerpoint/2010/main" val="362130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1026" name="Picture 2" descr="http://www.ducksters.com/history/china/terracotta_army_f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9" y="1359172"/>
            <a:ext cx="7964086" cy="398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77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6146" name="Picture 2" descr="http://sabrinacompany.com/wp-content/uploads/2010/07/terracotta-army-7279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0390" y="1082278"/>
            <a:ext cx="6286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41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7170" name="Picture 2" descr="http://gtm-media.discoveryeducation.com/videos/imagelibrary/print/BB1463E1-D765-DBDE-DE34E152B9F9A48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363" y="1133475"/>
            <a:ext cx="71151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496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2052" name="Picture 4" descr="http://upload.wikimedia.org/wikipedia/commons/7/75/Meister_nach_Chang_Hs%C3%BCan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756" y="1058465"/>
            <a:ext cx="77152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83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3074" name="Picture 2" descr="http://logasawara.typepad.com/.a/6a00d834535cc569e201287564e81f970c-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2" y="1053702"/>
            <a:ext cx="5614988" cy="473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2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4098" name="Picture 2" descr="http://logasawara.typepad.com/.a/6a00d834535cc569e20120a69e62c8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840" y="972740"/>
            <a:ext cx="5929313"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872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5122" name="Picture 2" descr="http://library.thinkquest.org/23062/compas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603" y="2012156"/>
            <a:ext cx="5476876" cy="365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0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of China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155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pic>
        <p:nvPicPr>
          <p:cNvPr id="1026" name="Picture 2" descr="Confucius"/>
          <p:cNvPicPr>
            <a:picLocks noChangeAspect="1" noChangeArrowheads="1"/>
          </p:cNvPicPr>
          <p:nvPr/>
        </p:nvPicPr>
        <p:blipFill>
          <a:blip r:embed="rId2"/>
          <a:srcRect/>
          <a:stretch>
            <a:fillRect/>
          </a:stretch>
        </p:blipFill>
        <p:spPr bwMode="auto">
          <a:xfrm>
            <a:off x="1034170" y="970554"/>
            <a:ext cx="7260303" cy="4840204"/>
          </a:xfrm>
          <a:prstGeom prst="rect">
            <a:avLst/>
          </a:prstGeom>
          <a:noFill/>
        </p:spPr>
      </p:pic>
    </p:spTree>
    <p:extLst>
      <p:ext uri="{BB962C8B-B14F-4D97-AF65-F5344CB8AC3E}">
        <p14:creationId xmlns:p14="http://schemas.microsoft.com/office/powerpoint/2010/main" val="4140755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14" y="5181600"/>
            <a:ext cx="6554867" cy="1524000"/>
          </a:xfrm>
        </p:spPr>
        <p:txBody>
          <a:bodyPr>
            <a:normAutofit/>
          </a:bodyPr>
          <a:lstStyle/>
          <a:p>
            <a:r>
              <a:rPr lang="en-US" sz="4000" dirty="0" smtClean="0"/>
              <a:t>Great wall of china</a:t>
            </a:r>
            <a:endParaRPr lang="en-US" sz="4000" dirty="0"/>
          </a:p>
        </p:txBody>
      </p:sp>
      <p:sp>
        <p:nvSpPr>
          <p:cNvPr id="3" name="Content Placeholder 2"/>
          <p:cNvSpPr>
            <a:spLocks noGrp="1"/>
          </p:cNvSpPr>
          <p:nvPr>
            <p:ph idx="1"/>
          </p:nvPr>
        </p:nvSpPr>
        <p:spPr>
          <a:xfrm>
            <a:off x="533400" y="533400"/>
            <a:ext cx="7620000" cy="4419600"/>
          </a:xfrm>
        </p:spPr>
        <p:txBody>
          <a:bodyPr>
            <a:normAutofit/>
          </a:bodyPr>
          <a:lstStyle/>
          <a:p>
            <a:r>
              <a:rPr lang="en-US" sz="2800" dirty="0" smtClean="0"/>
              <a:t>Read the green passage in 7.3, page 5, at the bottom right. Answer the questions with the  reading passage in notebook (item 11) in </a:t>
            </a:r>
            <a:r>
              <a:rPr lang="en-US" sz="2800" b="1" u="sng" dirty="0" smtClean="0"/>
              <a:t>complete sentences</a:t>
            </a:r>
            <a:r>
              <a:rPr lang="en-US" sz="2800" dirty="0" smtClean="0"/>
              <a:t>. </a:t>
            </a:r>
          </a:p>
          <a:p>
            <a:r>
              <a:rPr lang="en-US" sz="2800" dirty="0" smtClean="0"/>
              <a:t>When done, work with your group to create a pro/con list of building the Great Wall of China. Read the directions of the bottom of the page for your next assignment. Due TOMORROW!</a:t>
            </a:r>
            <a:endParaRPr lang="en-US" sz="2800" dirty="0"/>
          </a:p>
        </p:txBody>
      </p:sp>
    </p:spTree>
    <p:extLst>
      <p:ext uri="{BB962C8B-B14F-4D97-AF65-F5344CB8AC3E}">
        <p14:creationId xmlns:p14="http://schemas.microsoft.com/office/powerpoint/2010/main" val="3019358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ctrTitle"/>
          </p:nvPr>
        </p:nvSpPr>
        <p:spPr/>
        <p:txBody>
          <a:bodyPr/>
          <a:lstStyle/>
          <a:p>
            <a:pPr eaLnBrk="1" hangingPunct="1"/>
            <a:r>
              <a:rPr lang="en-US" smtClean="0"/>
              <a:t>THE SILK ROAD: MOVEMENT OF GOODS AND IDEAS</a:t>
            </a:r>
          </a:p>
        </p:txBody>
      </p:sp>
      <p:sp>
        <p:nvSpPr>
          <p:cNvPr id="3" name="Subtitle 2"/>
          <p:cNvSpPr>
            <a:spLocks noGrp="1"/>
          </p:cNvSpPr>
          <p:nvPr>
            <p:ph type="subTitle" idx="1"/>
          </p:nvPr>
        </p:nvSpPr>
        <p:spPr/>
        <p:txBody>
          <a:bodyPr>
            <a:normAutofit fontScale="92500" lnSpcReduction="20000"/>
          </a:bodyPr>
          <a:lstStyle/>
          <a:p>
            <a:pPr eaLnBrk="1" fontAlgn="auto" hangingPunct="1">
              <a:spcAft>
                <a:spcPts val="0"/>
              </a:spcAft>
              <a:buFont typeface="Wingdings 2"/>
              <a:buNone/>
              <a:defRPr/>
            </a:pPr>
            <a:r>
              <a:rPr lang="en-US" sz="2800" dirty="0" smtClean="0"/>
              <a:t>THE “ANCIENT INTERNET” WHERE YOU COULD “MAKE A KILLING” OR BE KILLED</a:t>
            </a:r>
            <a:endParaRPr lang="en-US" sz="2800"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2" y="473166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366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4000" smtClean="0">
                <a:solidFill>
                  <a:srgbClr val="7B9899"/>
                </a:solidFill>
              </a:rPr>
              <a:t>200 B.C.—1300’S A.D.</a:t>
            </a:r>
          </a:p>
        </p:txBody>
      </p:sp>
      <p:sp>
        <p:nvSpPr>
          <p:cNvPr id="14339" name="Content Placeholder 2"/>
          <p:cNvSpPr>
            <a:spLocks noGrp="1"/>
          </p:cNvSpPr>
          <p:nvPr>
            <p:ph idx="1"/>
          </p:nvPr>
        </p:nvSpPr>
        <p:spPr>
          <a:xfrm>
            <a:off x="301625" y="1527175"/>
            <a:ext cx="8504238" cy="4572000"/>
          </a:xfrm>
        </p:spPr>
        <p:txBody>
          <a:bodyPr>
            <a:normAutofit lnSpcReduction="10000"/>
          </a:bodyPr>
          <a:lstStyle/>
          <a:p>
            <a:pPr eaLnBrk="1" hangingPunct="1"/>
            <a:r>
              <a:rPr lang="en-US" sz="3200" smtClean="0"/>
              <a:t>THERE WERE SEVERAL ROUTES THAT MADE UP SILK ROAD, BUT THEY ALL WENT FROM CHINA TO THE MIDEAST (&amp; THEN INTO EUROPE)</a:t>
            </a:r>
          </a:p>
          <a:p>
            <a:pPr eaLnBrk="1" hangingPunct="1"/>
            <a:r>
              <a:rPr lang="en-US" sz="3200" smtClean="0"/>
              <a:t>ROUGHLY 4,000-5,000 MILES </a:t>
            </a:r>
          </a:p>
          <a:p>
            <a:pPr eaLnBrk="1" hangingPunct="1"/>
            <a:r>
              <a:rPr lang="en-US" sz="3200" smtClean="0"/>
              <a:t>NO MERCHANT TRAVELLED THE WHOLE ROUTE TO BUY AND SELL</a:t>
            </a:r>
          </a:p>
          <a:p>
            <a:pPr eaLnBrk="1" hangingPunct="1"/>
            <a:r>
              <a:rPr lang="en-US" sz="3200" smtClean="0"/>
              <a:t>EACH STAYED IN THEIR OWN REGION OR WENT SLIGHTLY BEYOND</a:t>
            </a:r>
          </a:p>
          <a:p>
            <a:pPr eaLnBrk="1" hangingPunct="1"/>
            <a:endParaRPr lang="en-US" sz="3200" smtClean="0"/>
          </a:p>
          <a:p>
            <a:pPr eaLnBrk="1" hangingPunct="1"/>
            <a:endParaRPr lang="en-US" sz="3200" smtClean="0"/>
          </a:p>
        </p:txBody>
      </p:sp>
    </p:spTree>
    <p:extLst>
      <p:ext uri="{BB962C8B-B14F-4D97-AF65-F5344CB8AC3E}">
        <p14:creationId xmlns:p14="http://schemas.microsoft.com/office/powerpoint/2010/main" val="244652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000" smtClean="0">
                <a:solidFill>
                  <a:srgbClr val="7B9899"/>
                </a:solidFill>
              </a:rPr>
              <a:t>DIFFERENT LAND ROUTES</a:t>
            </a:r>
          </a:p>
        </p:txBody>
      </p:sp>
      <p:sp>
        <p:nvSpPr>
          <p:cNvPr id="15363" name="Content Placeholder 2"/>
          <p:cNvSpPr>
            <a:spLocks noGrp="1"/>
          </p:cNvSpPr>
          <p:nvPr>
            <p:ph idx="1"/>
          </p:nvPr>
        </p:nvSpPr>
        <p:spPr>
          <a:xfrm>
            <a:off x="301625" y="1527175"/>
            <a:ext cx="8504238" cy="4572000"/>
          </a:xfrm>
        </p:spPr>
        <p:txBody>
          <a:bodyPr/>
          <a:lstStyle/>
          <a:p>
            <a:pPr eaLnBrk="1" hangingPunct="1"/>
            <a:r>
              <a:rPr lang="en-US" sz="3200" smtClean="0"/>
              <a:t>ALL ROUTES WERE DANGEROUS!!</a:t>
            </a:r>
          </a:p>
          <a:p>
            <a:pPr eaLnBrk="1" hangingPunct="1"/>
            <a:r>
              <a:rPr lang="en-US" sz="3200" smtClean="0"/>
              <a:t>DESERTS, MOUNTAINS, RIVERS, SNOW</a:t>
            </a:r>
          </a:p>
          <a:p>
            <a:pPr eaLnBrk="1" hangingPunct="1"/>
            <a:r>
              <a:rPr lang="en-US" sz="3200" smtClean="0"/>
              <a:t>BANDITS, CORRUPT OFFICIALS, WARS</a:t>
            </a:r>
          </a:p>
          <a:p>
            <a:pPr eaLnBrk="1" hangingPunct="1"/>
            <a:r>
              <a:rPr lang="en-US" sz="3200" smtClean="0"/>
              <a:t>WATER, FOOD, INJURIES, DEAD ANIMALS</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38600"/>
            <a:ext cx="388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403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4000" smtClean="0">
                <a:solidFill>
                  <a:srgbClr val="7B9899"/>
                </a:solidFill>
              </a:rPr>
              <a:t>WHY IT EXISTED</a:t>
            </a:r>
          </a:p>
        </p:txBody>
      </p:sp>
      <p:sp>
        <p:nvSpPr>
          <p:cNvPr id="16387" name="Content Placeholder 2"/>
          <p:cNvSpPr>
            <a:spLocks noGrp="1"/>
          </p:cNvSpPr>
          <p:nvPr>
            <p:ph idx="1"/>
          </p:nvPr>
        </p:nvSpPr>
        <p:spPr>
          <a:xfrm>
            <a:off x="301625" y="1527175"/>
            <a:ext cx="8504238" cy="4572000"/>
          </a:xfrm>
        </p:spPr>
        <p:txBody>
          <a:bodyPr/>
          <a:lstStyle/>
          <a:p>
            <a:pPr eaLnBrk="1" hangingPunct="1"/>
            <a:r>
              <a:rPr lang="en-US" sz="3200" smtClean="0"/>
              <a:t>ROMANS 1</a:t>
            </a:r>
            <a:r>
              <a:rPr lang="en-US" sz="3200" baseline="30000" smtClean="0"/>
              <a:t>ST</a:t>
            </a:r>
            <a:r>
              <a:rPr lang="en-US" sz="3200" smtClean="0"/>
              <a:t> SAW SILK DURING A BATTLE AND IMMEDIATELY WANTED IT </a:t>
            </a:r>
          </a:p>
          <a:p>
            <a:pPr eaLnBrk="1" hangingPunct="1"/>
            <a:r>
              <a:rPr lang="en-US" sz="3200" smtClean="0"/>
              <a:t>WHEN MERCHANTS REALIZED ROMANS WANTED IT AND WOULD PAY GOLD FOR SILK, TRADING ROAD BEGAN</a:t>
            </a:r>
          </a:p>
          <a:p>
            <a:pPr eaLnBrk="1" hangingPunct="1"/>
            <a:r>
              <a:rPr lang="en-US" sz="3200" smtClean="0"/>
              <a:t>CHINESE WERE ONLY ONES WHO KNEW THE SECRET OF MAKING SILK AND GUARDED IT FOR A 1,000 YEARS</a:t>
            </a:r>
          </a:p>
        </p:txBody>
      </p:sp>
    </p:spTree>
    <p:extLst>
      <p:ext uri="{BB962C8B-B14F-4D97-AF65-F5344CB8AC3E}">
        <p14:creationId xmlns:p14="http://schemas.microsoft.com/office/powerpoint/2010/main" val="578542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4000" smtClean="0">
                <a:solidFill>
                  <a:srgbClr val="7B9899"/>
                </a:solidFill>
              </a:rPr>
              <a:t>MAKING OF SILK</a:t>
            </a:r>
          </a:p>
        </p:txBody>
      </p:sp>
      <p:sp>
        <p:nvSpPr>
          <p:cNvPr id="17411" name="Content Placeholder 2"/>
          <p:cNvSpPr>
            <a:spLocks noGrp="1"/>
          </p:cNvSpPr>
          <p:nvPr>
            <p:ph idx="1"/>
          </p:nvPr>
        </p:nvSpPr>
        <p:spPr>
          <a:xfrm>
            <a:off x="301625" y="1527175"/>
            <a:ext cx="8504238" cy="4572000"/>
          </a:xfrm>
        </p:spPr>
        <p:txBody>
          <a:bodyPr>
            <a:normAutofit fontScale="92500" lnSpcReduction="10000"/>
          </a:bodyPr>
          <a:lstStyle/>
          <a:p>
            <a:pPr eaLnBrk="1" hangingPunct="1"/>
            <a:r>
              <a:rPr lang="en-US" sz="3200" dirty="0" smtClean="0">
                <a:hlinkClick r:id="rId2"/>
              </a:rPr>
              <a:t>http://www.youtube.com/watch?v=IFo3SxqH2-A&amp;feature=player_embedded</a:t>
            </a:r>
            <a:endParaRPr lang="en-US" sz="3200" dirty="0" smtClean="0"/>
          </a:p>
          <a:p>
            <a:pPr eaLnBrk="1" hangingPunct="1"/>
            <a:r>
              <a:rPr lang="en-US" sz="3200" dirty="0" smtClean="0"/>
              <a:t>THIS WAS A IMPERIAL SECRET KEPT BY CHINESE EMPERORS:</a:t>
            </a:r>
          </a:p>
          <a:p>
            <a:pPr eaLnBrk="1" hangingPunct="1"/>
            <a:r>
              <a:rPr lang="en-US" sz="3200" dirty="0" smtClean="0"/>
              <a:t>SILK PRODUCTION WAS A LIFE AND DEATH MATTER FOR CHINA</a:t>
            </a:r>
          </a:p>
          <a:p>
            <a:pPr eaLnBrk="1" hangingPunct="1"/>
            <a:r>
              <a:rPr lang="en-US" sz="3200" dirty="0" smtClean="0"/>
              <a:t>HISTORY SAYS MONKS SENT BY JUSTINIAN HID SILKWORMS IN CANES AND BROUGHT THEM BACK</a:t>
            </a:r>
          </a:p>
          <a:p>
            <a:pPr eaLnBrk="1" hangingPunct="1"/>
            <a:endParaRPr lang="en-US" sz="3200" dirty="0" smtClean="0"/>
          </a:p>
          <a:p>
            <a:pPr eaLnBrk="1" hangingPunct="1"/>
            <a:endParaRPr lang="en-US" sz="3200" dirty="0" smtClean="0"/>
          </a:p>
          <a:p>
            <a:pPr eaLnBrk="1" hangingPunct="1"/>
            <a:endParaRPr lang="en-US" sz="3200" dirty="0" smtClean="0"/>
          </a:p>
        </p:txBody>
      </p:sp>
    </p:spTree>
    <p:extLst>
      <p:ext uri="{BB962C8B-B14F-4D97-AF65-F5344CB8AC3E}">
        <p14:creationId xmlns:p14="http://schemas.microsoft.com/office/powerpoint/2010/main" val="2875373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0" end="0"/>
                                            </p:txEl>
                                          </p:spTgt>
                                        </p:tgtEl>
                                        <p:attrNameLst>
                                          <p:attrName>style.visibility</p:attrName>
                                        </p:attrNameLst>
                                      </p:cBhvr>
                                      <p:to>
                                        <p:strVal val="visible"/>
                                      </p:to>
                                    </p:set>
                                    <p:anim calcmode="lin" valueType="num">
                                      <p:cBhvr additive="base">
                                        <p:cTn id="31"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1" end="1"/>
                                            </p:txEl>
                                          </p:spTgt>
                                        </p:tgtEl>
                                        <p:attrNameLst>
                                          <p:attrName>style.visibility</p:attrName>
                                        </p:attrNameLst>
                                      </p:cBhvr>
                                      <p:to>
                                        <p:strVal val="visible"/>
                                      </p:to>
                                    </p:set>
                                    <p:anim calcmode="lin" valueType="num">
                                      <p:cBhvr additive="base">
                                        <p:cTn id="3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4000" smtClean="0">
                <a:solidFill>
                  <a:srgbClr val="7B9899"/>
                </a:solidFill>
              </a:rPr>
              <a:t>CAMELS, HORSES, YAKS</a:t>
            </a:r>
          </a:p>
        </p:txBody>
      </p:sp>
      <p:sp>
        <p:nvSpPr>
          <p:cNvPr id="18435" name="Content Placeholder 2"/>
          <p:cNvSpPr>
            <a:spLocks noGrp="1"/>
          </p:cNvSpPr>
          <p:nvPr>
            <p:ph idx="1"/>
          </p:nvPr>
        </p:nvSpPr>
        <p:spPr>
          <a:xfrm>
            <a:off x="301625" y="1527175"/>
            <a:ext cx="8504238" cy="4572000"/>
          </a:xfrm>
        </p:spPr>
        <p:txBody>
          <a:bodyPr/>
          <a:lstStyle/>
          <a:p>
            <a:pPr eaLnBrk="1" hangingPunct="1"/>
            <a:r>
              <a:rPr lang="en-US" sz="3200" smtClean="0"/>
              <a:t>CAMELS PREFERRED IN DESERTS: CARRIED 400 POUNDS, BIG FEET DIDN’T SINK IN SAND, NEED LITTLE WATER, GO LONG DISTANCES</a:t>
            </a:r>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343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2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000" smtClean="0">
                <a:solidFill>
                  <a:srgbClr val="7B9899"/>
                </a:solidFill>
              </a:rPr>
              <a:t>YAKS </a:t>
            </a:r>
          </a:p>
        </p:txBody>
      </p:sp>
      <p:sp>
        <p:nvSpPr>
          <p:cNvPr id="19459" name="Content Placeholder 2"/>
          <p:cNvSpPr>
            <a:spLocks noGrp="1"/>
          </p:cNvSpPr>
          <p:nvPr>
            <p:ph idx="1"/>
          </p:nvPr>
        </p:nvSpPr>
        <p:spPr>
          <a:xfrm>
            <a:off x="301625" y="1527175"/>
            <a:ext cx="8504238" cy="4572000"/>
          </a:xfrm>
        </p:spPr>
        <p:txBody>
          <a:bodyPr/>
          <a:lstStyle/>
          <a:p>
            <a:pPr eaLnBrk="1" hangingPunct="1"/>
            <a:r>
              <a:rPr lang="en-US" sz="3200" smtClean="0"/>
              <a:t>GOOD IN MOUNTAINS, SLOPES, IN SNOW AND ICE</a:t>
            </a:r>
          </a:p>
        </p:txBody>
      </p:sp>
      <p:pic>
        <p:nvPicPr>
          <p:cNvPr id="194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0003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95800"/>
            <a:ext cx="2743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5720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067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smtClean="0">
                <a:solidFill>
                  <a:srgbClr val="7B9899"/>
                </a:solidFill>
              </a:rPr>
              <a:t>HORSES</a:t>
            </a:r>
          </a:p>
        </p:txBody>
      </p:sp>
      <p:sp>
        <p:nvSpPr>
          <p:cNvPr id="20483" name="Content Placeholder 2"/>
          <p:cNvSpPr>
            <a:spLocks noGrp="1"/>
          </p:cNvSpPr>
          <p:nvPr>
            <p:ph idx="1"/>
          </p:nvPr>
        </p:nvSpPr>
        <p:spPr>
          <a:xfrm>
            <a:off x="301625" y="1527175"/>
            <a:ext cx="8504238" cy="4572000"/>
          </a:xfrm>
        </p:spPr>
        <p:txBody>
          <a:bodyPr/>
          <a:lstStyle/>
          <a:p>
            <a:pPr eaLnBrk="1" hangingPunct="1"/>
            <a:r>
              <a:rPr lang="en-US" sz="3200" smtClean="0"/>
              <a:t>GOOD ON VARIABLE TERRAIN, CARRY DECENT LOADS, GOOD SPEED, EASIER TO MANAGE</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71800"/>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733800"/>
            <a:ext cx="26193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47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772400" cy="1362456"/>
          </a:xfrm>
        </p:spPr>
        <p:txBody>
          <a:bodyPr/>
          <a:lstStyle/>
          <a:p>
            <a:r>
              <a:rPr lang="en-US" dirty="0" smtClean="0"/>
              <a:t>Where is China located?</a:t>
            </a:r>
            <a:endParaRPr lang="en-US" dirty="0"/>
          </a:p>
        </p:txBody>
      </p:sp>
      <p:sp>
        <p:nvSpPr>
          <p:cNvPr id="3" name="Text Placeholder 2"/>
          <p:cNvSpPr>
            <a:spLocks noGrp="1"/>
          </p:cNvSpPr>
          <p:nvPr>
            <p:ph type="body" idx="1"/>
          </p:nvPr>
        </p:nvSpPr>
        <p:spPr>
          <a:xfrm>
            <a:off x="530352" y="1981200"/>
            <a:ext cx="7772400" cy="4724400"/>
          </a:xfrm>
        </p:spPr>
        <p:txBody>
          <a:bodyPr>
            <a:normAutofit fontScale="92500" lnSpcReduction="20000"/>
          </a:bodyPr>
          <a:lstStyle/>
          <a:p>
            <a:pPr fontAlgn="base">
              <a:buFont typeface="Arial" pitchFamily="34" charset="0"/>
              <a:buChar char="•"/>
            </a:pPr>
            <a:r>
              <a:rPr lang="en-US" dirty="0" smtClean="0"/>
              <a:t>Ancient China was located in the eastern portion of </a:t>
            </a:r>
            <a:r>
              <a:rPr lang="en-US" b="1" dirty="0" smtClean="0">
                <a:hlinkClick r:id="rId2"/>
              </a:rPr>
              <a:t>Asia</a:t>
            </a:r>
            <a:r>
              <a:rPr lang="en-US" dirty="0" smtClean="0"/>
              <a:t>. </a:t>
            </a:r>
          </a:p>
          <a:p>
            <a:pPr fontAlgn="base">
              <a:buFont typeface="Arial" pitchFamily="34" charset="0"/>
              <a:buChar char="•"/>
            </a:pPr>
            <a:r>
              <a:rPr lang="en-US" dirty="0" smtClean="0"/>
              <a:t>Today, China covers much of the continent of Asia. </a:t>
            </a:r>
          </a:p>
          <a:p>
            <a:pPr fontAlgn="base">
              <a:buFont typeface="Arial" pitchFamily="34" charset="0"/>
              <a:buChar char="•"/>
            </a:pPr>
            <a:r>
              <a:rPr lang="en-US" dirty="0" smtClean="0"/>
              <a:t>It stretches more than 3,000 miles from east to west and another 3,000 miles from north to south.</a:t>
            </a:r>
          </a:p>
          <a:p>
            <a:pPr fontAlgn="base">
              <a:buFont typeface="Arial" pitchFamily="34" charset="0"/>
              <a:buChar char="•"/>
            </a:pPr>
            <a:r>
              <a:rPr lang="en-US" dirty="0" smtClean="0"/>
              <a:t> It is the third largest country in the world by area and it has the world’s largest population.</a:t>
            </a:r>
          </a:p>
          <a:p>
            <a:pPr fontAlgn="base">
              <a:buFont typeface="Arial" pitchFamily="34" charset="0"/>
              <a:buChar char="•"/>
            </a:pPr>
            <a:r>
              <a:rPr lang="en-US" dirty="0" smtClean="0"/>
              <a:t>China has almost 9,000 miles of coastline and touches the Yellow Sea, the East China Sea, and the South China Sea.</a:t>
            </a:r>
          </a:p>
          <a:p>
            <a:pPr fontAlgn="base">
              <a:buFont typeface="Arial" pitchFamily="34" charset="0"/>
              <a:buChar char="•"/>
            </a:pPr>
            <a:r>
              <a:rPr lang="en-US" dirty="0" smtClean="0"/>
              <a:t> China shares borders with 14 countries.</a:t>
            </a:r>
          </a:p>
          <a:p>
            <a:pPr fontAlgn="base">
              <a:buFont typeface="Arial" pitchFamily="34" charset="0"/>
              <a:buChar char="•"/>
            </a:pPr>
            <a:r>
              <a:rPr lang="en-US" dirty="0" smtClean="0"/>
              <a:t>As in Mesopotamia, Egypt, and the Indus River Valley, the earliest civilizations in China emerged along rivers. </a:t>
            </a:r>
          </a:p>
          <a:p>
            <a:pPr fontAlgn="base">
              <a:buFont typeface="Arial" pitchFamily="34" charset="0"/>
              <a:buChar char="•"/>
            </a:pPr>
            <a:r>
              <a:rPr lang="en-US" dirty="0" smtClean="0"/>
              <a:t>Rivers in China: </a:t>
            </a:r>
          </a:p>
          <a:p>
            <a:pPr lvl="1" fontAlgn="base">
              <a:buFont typeface="Arial" pitchFamily="34" charset="0"/>
              <a:buChar char="•"/>
            </a:pPr>
            <a:r>
              <a:rPr lang="en-US" dirty="0" smtClean="0"/>
              <a:t>The Chang Jiang (Chang </a:t>
            </a:r>
            <a:r>
              <a:rPr lang="en-US" dirty="0" err="1" smtClean="0"/>
              <a:t>Jyahng</a:t>
            </a:r>
            <a:r>
              <a:rPr lang="en-US" dirty="0" smtClean="0"/>
              <a:t>) or Yangtze (</a:t>
            </a:r>
            <a:r>
              <a:rPr lang="en-US" dirty="0" err="1" smtClean="0"/>
              <a:t>Yahng</a:t>
            </a:r>
            <a:r>
              <a:rPr lang="en-US" dirty="0" smtClean="0"/>
              <a:t> say)</a:t>
            </a:r>
          </a:p>
          <a:p>
            <a:pPr lvl="1" fontAlgn="base">
              <a:buFont typeface="Arial" pitchFamily="34" charset="0"/>
              <a:buChar char="•"/>
            </a:pPr>
            <a:r>
              <a:rPr lang="en-US" dirty="0" smtClean="0"/>
              <a:t>Huang He (</a:t>
            </a:r>
            <a:r>
              <a:rPr lang="en-US" dirty="0" err="1" smtClean="0"/>
              <a:t>hwang</a:t>
            </a:r>
            <a:r>
              <a:rPr lang="en-US" dirty="0" smtClean="0"/>
              <a:t> huh)</a:t>
            </a:r>
          </a:p>
          <a:p>
            <a:endParaRPr lang="en-US" dirty="0"/>
          </a:p>
        </p:txBody>
      </p:sp>
    </p:spTree>
    <p:extLst>
      <p:ext uri="{BB962C8B-B14F-4D97-AF65-F5344CB8AC3E}">
        <p14:creationId xmlns:p14="http://schemas.microsoft.com/office/powerpoint/2010/main" val="3142907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000" smtClean="0">
                <a:solidFill>
                  <a:srgbClr val="7B9899"/>
                </a:solidFill>
              </a:rPr>
              <a:t>A LOOK AT THE SILK ROAD</a:t>
            </a:r>
          </a:p>
        </p:txBody>
      </p:sp>
      <p:sp>
        <p:nvSpPr>
          <p:cNvPr id="21507" name="Content Placeholder 2"/>
          <p:cNvSpPr>
            <a:spLocks noGrp="1"/>
          </p:cNvSpPr>
          <p:nvPr>
            <p:ph idx="1"/>
          </p:nvPr>
        </p:nvSpPr>
        <p:spPr>
          <a:xfrm>
            <a:off x="301625" y="1527175"/>
            <a:ext cx="8504238" cy="4572000"/>
          </a:xfrm>
        </p:spPr>
        <p:txBody>
          <a:bodyPr/>
          <a:lstStyle/>
          <a:p>
            <a:pPr eaLnBrk="1" hangingPunct="1"/>
            <a:r>
              <a:rPr lang="en-US" sz="3200" smtClean="0">
                <a:hlinkClick r:id="rId2"/>
              </a:rPr>
              <a:t>http://www.youtube.com/watch?v=LowP8zYHDYA&amp;feature=player_embedded</a:t>
            </a:r>
            <a:endParaRPr lang="en-US" sz="3200" smtClean="0"/>
          </a:p>
          <a:p>
            <a:pPr eaLnBrk="1" hangingPunct="1"/>
            <a:r>
              <a:rPr lang="en-US" sz="3200" smtClean="0"/>
              <a:t>SAMARKAND:</a:t>
            </a:r>
          </a:p>
          <a:p>
            <a:pPr eaLnBrk="1" hangingPunct="1"/>
            <a:r>
              <a:rPr lang="en-US" sz="3200" smtClean="0">
                <a:hlinkClick r:id="rId3"/>
              </a:rPr>
              <a:t>http://www.youtube.com/watch?v=KpE1JJIavVk&amp;feature=player_embedded</a:t>
            </a:r>
            <a:endParaRPr lang="en-US" sz="3200" smtClean="0"/>
          </a:p>
          <a:p>
            <a:pPr eaLnBrk="1" hangingPunct="1"/>
            <a:r>
              <a:rPr lang="en-US" sz="3200" smtClean="0">
                <a:hlinkClick r:id="rId3"/>
              </a:rPr>
              <a:t>http://www.youtube.com/watch?v=KpE1JJIavVk&amp;feature=player_embedded</a:t>
            </a:r>
            <a:endParaRPr lang="en-US" sz="3200" smtClean="0"/>
          </a:p>
          <a:p>
            <a:pPr eaLnBrk="1" hangingPunct="1"/>
            <a:endParaRPr lang="en-US" sz="3200" smtClean="0"/>
          </a:p>
          <a:p>
            <a:pPr eaLnBrk="1" hangingPunct="1"/>
            <a:endParaRPr lang="en-US" sz="3200" smtClean="0"/>
          </a:p>
          <a:p>
            <a:pPr eaLnBrk="1" hangingPunct="1"/>
            <a:endParaRPr lang="en-US" sz="3200" smtClean="0"/>
          </a:p>
        </p:txBody>
      </p:sp>
    </p:spTree>
    <p:extLst>
      <p:ext uri="{BB962C8B-B14F-4D97-AF65-F5344CB8AC3E}">
        <p14:creationId xmlns:p14="http://schemas.microsoft.com/office/powerpoint/2010/main" val="3454517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4000" smtClean="0">
                <a:solidFill>
                  <a:srgbClr val="7B9899"/>
                </a:solidFill>
              </a:rPr>
              <a:t>GOODS TRADED</a:t>
            </a:r>
          </a:p>
        </p:txBody>
      </p:sp>
      <p:sp>
        <p:nvSpPr>
          <p:cNvPr id="22531" name="Content Placeholder 2"/>
          <p:cNvSpPr>
            <a:spLocks noGrp="1"/>
          </p:cNvSpPr>
          <p:nvPr>
            <p:ph idx="1"/>
          </p:nvPr>
        </p:nvSpPr>
        <p:spPr>
          <a:xfrm>
            <a:off x="301625" y="1527175"/>
            <a:ext cx="8504238" cy="4572000"/>
          </a:xfrm>
        </p:spPr>
        <p:txBody>
          <a:bodyPr/>
          <a:lstStyle/>
          <a:p>
            <a:pPr eaLnBrk="1" hangingPunct="1"/>
            <a:r>
              <a:rPr lang="en-US" sz="3200" smtClean="0"/>
              <a:t>SILK #1!</a:t>
            </a:r>
          </a:p>
          <a:p>
            <a:pPr eaLnBrk="1" hangingPunct="1"/>
            <a:endParaRPr lang="en-US" sz="320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43200"/>
            <a:ext cx="2362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00200"/>
            <a:ext cx="2705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748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solidFill>
                  <a:srgbClr val="7B9899"/>
                </a:solidFill>
              </a:rPr>
              <a:t>PORCELAIN</a:t>
            </a:r>
          </a:p>
        </p:txBody>
      </p:sp>
      <p:sp>
        <p:nvSpPr>
          <p:cNvPr id="23555" name="Content Placeholder 2"/>
          <p:cNvSpPr>
            <a:spLocks noGrp="1"/>
          </p:cNvSpPr>
          <p:nvPr>
            <p:ph idx="1"/>
          </p:nvPr>
        </p:nvSpPr>
        <p:spPr>
          <a:xfrm>
            <a:off x="301625" y="1527175"/>
            <a:ext cx="8504238" cy="4572000"/>
          </a:xfrm>
        </p:spPr>
        <p:txBody>
          <a:bodyPr/>
          <a:lstStyle/>
          <a:p>
            <a:pPr eaLnBrk="1" hangingPunct="1"/>
            <a:r>
              <a:rPr lang="en-US" sz="3200" smtClean="0"/>
              <a:t>ONLY THE CHINESE COULD MAKE THIS FORM OF POTTERY:</a:t>
            </a:r>
          </a:p>
          <a:p>
            <a:pPr lvl="1" eaLnBrk="1" hangingPunct="1"/>
            <a:r>
              <a:rPr lang="en-US" smtClean="0"/>
              <a:t>NEED FELDSPAR AND 2,500°F TEMPS</a:t>
            </a:r>
          </a:p>
          <a:p>
            <a:pPr eaLnBrk="1" hangingPunct="1"/>
            <a:r>
              <a:rPr lang="en-US" sz="3200" smtClean="0"/>
              <a:t>BECAME SO FAMOUS WE STILL CALL DISHES AND CUPS “CHINA”</a:t>
            </a:r>
          </a:p>
          <a:p>
            <a:pPr eaLnBrk="1" hangingPunct="1"/>
            <a:endParaRPr lang="en-US" sz="3200" smtClean="0"/>
          </a:p>
          <a:p>
            <a:pPr eaLnBrk="1" hangingPunct="1"/>
            <a:endParaRPr lang="en-US" sz="320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91000"/>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343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14800"/>
            <a:ext cx="2305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41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0"/>
            <a:ext cx="6347713" cy="1320800"/>
          </a:xfrm>
        </p:spPr>
        <p:txBody>
          <a:bodyPr/>
          <a:lstStyle/>
          <a:p>
            <a:pPr algn="l" eaLnBrk="1" hangingPunct="1"/>
            <a:r>
              <a:rPr lang="en-US" sz="4000" dirty="0" smtClean="0">
                <a:solidFill>
                  <a:srgbClr val="7B9899"/>
                </a:solidFill>
              </a:rPr>
              <a:t/>
            </a:r>
            <a:br>
              <a:rPr lang="en-US" sz="4000" dirty="0" smtClean="0">
                <a:solidFill>
                  <a:srgbClr val="7B9899"/>
                </a:solidFill>
              </a:rPr>
            </a:br>
            <a:r>
              <a:rPr lang="en-US" sz="4000" dirty="0" smtClean="0">
                <a:solidFill>
                  <a:srgbClr val="7B9899"/>
                </a:solidFill>
              </a:rPr>
              <a:t>PAPER AND GUNPOWDER</a:t>
            </a:r>
          </a:p>
        </p:txBody>
      </p:sp>
      <p:sp>
        <p:nvSpPr>
          <p:cNvPr id="24579" name="Content Placeholder 2"/>
          <p:cNvSpPr>
            <a:spLocks noGrp="1"/>
          </p:cNvSpPr>
          <p:nvPr>
            <p:ph idx="1"/>
          </p:nvPr>
        </p:nvSpPr>
        <p:spPr>
          <a:xfrm>
            <a:off x="301625" y="1527175"/>
            <a:ext cx="8504238" cy="4572000"/>
          </a:xfrm>
        </p:spPr>
        <p:txBody>
          <a:bodyPr/>
          <a:lstStyle/>
          <a:p>
            <a:pPr eaLnBrk="1" hangingPunct="1"/>
            <a:r>
              <a:rPr lang="en-US" sz="3200" dirty="0" smtClean="0"/>
              <a:t>CHINESE INVENTIONS!</a:t>
            </a:r>
          </a:p>
          <a:p>
            <a:pPr eaLnBrk="1" hangingPunct="1"/>
            <a:r>
              <a:rPr lang="en-US" sz="3200" dirty="0" smtClean="0"/>
              <a:t>PAPER ,AS WE KNOW IT, FROM HERE (EXISTED EARLIER IN OTHER FORMS)</a:t>
            </a:r>
          </a:p>
          <a:p>
            <a:pPr eaLnBrk="1" hangingPunct="1"/>
            <a:r>
              <a:rPr lang="en-US" sz="3200" dirty="0" smtClean="0"/>
              <a:t>EUROPE MAKES PAPER ~ 1,100 A.D. AND GUNPOWDER ~ 1,300 A.D.</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43400"/>
            <a:ext cx="23812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86200"/>
            <a:ext cx="1771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19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578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4000" smtClean="0">
                <a:solidFill>
                  <a:srgbClr val="7B9899"/>
                </a:solidFill>
              </a:rPr>
              <a:t>COMPASS </a:t>
            </a:r>
          </a:p>
        </p:txBody>
      </p:sp>
      <p:sp>
        <p:nvSpPr>
          <p:cNvPr id="25603" name="Content Placeholder 2"/>
          <p:cNvSpPr>
            <a:spLocks noGrp="1"/>
          </p:cNvSpPr>
          <p:nvPr>
            <p:ph idx="1"/>
          </p:nvPr>
        </p:nvSpPr>
        <p:spPr>
          <a:xfrm>
            <a:off x="301625" y="1527175"/>
            <a:ext cx="8504238" cy="4572000"/>
          </a:xfrm>
        </p:spPr>
        <p:txBody>
          <a:bodyPr/>
          <a:lstStyle/>
          <a:p>
            <a:pPr eaLnBrk="1" hangingPunct="1"/>
            <a:r>
              <a:rPr lang="en-US" sz="3200" smtClean="0"/>
              <a:t>GAVE CARDINAL COORDINATES (N,E,S,W): INVALUABLE FOR SAILORS, MERCHANTS, ARMIES</a:t>
            </a:r>
          </a:p>
          <a:p>
            <a:pPr eaLnBrk="1" hangingPunct="1"/>
            <a:r>
              <a:rPr lang="en-US" sz="3200" smtClean="0"/>
              <a:t>W/ SEXTANT (ASTOLABE –from ARABS) COULD TELL HOW FAR NORTH/SOUTH OF EQUATOR</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6482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460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39079" y="5166"/>
            <a:ext cx="6347713" cy="1320800"/>
          </a:xfrm>
        </p:spPr>
        <p:txBody>
          <a:bodyPr/>
          <a:lstStyle/>
          <a:p>
            <a:pPr eaLnBrk="1" hangingPunct="1"/>
            <a:r>
              <a:rPr lang="en-US" sz="4000" dirty="0" smtClean="0">
                <a:solidFill>
                  <a:srgbClr val="7B9899"/>
                </a:solidFill>
              </a:rPr>
              <a:t>INDIA: SILK ROAD DESTINATION</a:t>
            </a:r>
          </a:p>
        </p:txBody>
      </p:sp>
      <p:sp>
        <p:nvSpPr>
          <p:cNvPr id="26627" name="Content Placeholder 2"/>
          <p:cNvSpPr>
            <a:spLocks noGrp="1"/>
          </p:cNvSpPr>
          <p:nvPr>
            <p:ph idx="1"/>
          </p:nvPr>
        </p:nvSpPr>
        <p:spPr>
          <a:xfrm>
            <a:off x="301625" y="1527175"/>
            <a:ext cx="8504238" cy="4572000"/>
          </a:xfrm>
        </p:spPr>
        <p:txBody>
          <a:bodyPr>
            <a:normAutofit lnSpcReduction="10000"/>
          </a:bodyPr>
          <a:lstStyle/>
          <a:p>
            <a:pPr eaLnBrk="1" hangingPunct="1"/>
            <a:r>
              <a:rPr lang="en-US" sz="3200" smtClean="0"/>
              <a:t>GUPTAS ENCOURAGE TRADE AND A ROAD HEADS SOUTH INTO INDIA</a:t>
            </a:r>
          </a:p>
          <a:p>
            <a:pPr eaLnBrk="1" hangingPunct="1"/>
            <a:r>
              <a:rPr lang="en-US" sz="3200" smtClean="0"/>
              <a:t>COTTON</a:t>
            </a:r>
          </a:p>
          <a:p>
            <a:pPr eaLnBrk="1" hangingPunct="1"/>
            <a:r>
              <a:rPr lang="en-US" sz="3200" smtClean="0"/>
              <a:t>SPICES—LOTS AND LOTS</a:t>
            </a:r>
          </a:p>
          <a:p>
            <a:pPr eaLnBrk="1" hangingPunct="1"/>
            <a:r>
              <a:rPr lang="en-US" sz="3200" smtClean="0"/>
              <a:t>PRECIOUS GEMS &amp; PEARLS</a:t>
            </a:r>
          </a:p>
          <a:p>
            <a:pPr eaLnBrk="1" hangingPunct="1"/>
            <a:r>
              <a:rPr lang="en-US" sz="3200" smtClean="0"/>
              <a:t>IVORY &amp; ELEPHANTS</a:t>
            </a:r>
          </a:p>
          <a:p>
            <a:pPr eaLnBrk="1" hangingPunct="1"/>
            <a:r>
              <a:rPr lang="en-US" sz="3200" smtClean="0"/>
              <a:t>EXOTIC WOODS (TEAK, SANDALWOOD)</a:t>
            </a:r>
          </a:p>
          <a:p>
            <a:pPr eaLnBrk="1" hangingPunct="1"/>
            <a:r>
              <a:rPr lang="en-US" sz="3200" smtClean="0"/>
              <a:t>SLAVES</a:t>
            </a:r>
          </a:p>
        </p:txBody>
      </p:sp>
    </p:spTree>
    <p:extLst>
      <p:ext uri="{BB962C8B-B14F-4D97-AF65-F5344CB8AC3E}">
        <p14:creationId xmlns:p14="http://schemas.microsoft.com/office/powerpoint/2010/main" val="2268424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6627">
                                            <p:txEl>
                                              <p:pRg st="6" end="6"/>
                                            </p:txEl>
                                          </p:spTgt>
                                        </p:tgtEl>
                                        <p:attrNameLst>
                                          <p:attrName>style.visibility</p:attrName>
                                        </p:attrNameLst>
                                      </p:cBhvr>
                                      <p:to>
                                        <p:strVal val="visible"/>
                                      </p:to>
                                    </p:set>
                                    <p:anim calcmode="lin" valueType="num">
                                      <p:cBhvr additive="base">
                                        <p:cTn id="4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smtClean="0">
                <a:solidFill>
                  <a:srgbClr val="7B9899"/>
                </a:solidFill>
              </a:rPr>
              <a:t>INDIA: SILK ROAD DESTINATION</a:t>
            </a:r>
            <a:endParaRPr lang="en-US" dirty="0"/>
          </a:p>
        </p:txBody>
      </p:sp>
      <p:sp>
        <p:nvSpPr>
          <p:cNvPr id="27651" name="Content Placeholder 2"/>
          <p:cNvSpPr>
            <a:spLocks noGrp="1"/>
          </p:cNvSpPr>
          <p:nvPr>
            <p:ph idx="1"/>
          </p:nvPr>
        </p:nvSpPr>
        <p:spPr>
          <a:xfrm>
            <a:off x="301625" y="1527175"/>
            <a:ext cx="8504238" cy="4572000"/>
          </a:xfrm>
        </p:spPr>
        <p:txBody>
          <a:bodyPr/>
          <a:lstStyle/>
          <a:p>
            <a:pPr eaLnBrk="1" hangingPunct="1"/>
            <a:r>
              <a:rPr lang="en-US" sz="3200" u="sng" smtClean="0"/>
              <a:t>MOVEMENT OF IDEAS</a:t>
            </a:r>
            <a:r>
              <a:rPr lang="en-US" sz="3200" smtClean="0"/>
              <a:t>:</a:t>
            </a:r>
          </a:p>
          <a:p>
            <a:pPr eaLnBrk="1" hangingPunct="1"/>
            <a:r>
              <a:rPr lang="en-US" sz="3200" smtClean="0"/>
              <a:t>BUDDHISM &amp; HINDUISM</a:t>
            </a:r>
          </a:p>
          <a:p>
            <a:pPr eaLnBrk="1" hangingPunct="1"/>
            <a:r>
              <a:rPr lang="en-US" sz="3200" smtClean="0"/>
              <a:t>“ZERO”, DECIMAL SYSTEM, MODERN NUMERS, PI</a:t>
            </a:r>
          </a:p>
          <a:p>
            <a:pPr eaLnBrk="1" hangingPunct="1"/>
            <a:r>
              <a:rPr lang="en-US" sz="3200" smtClean="0"/>
              <a:t>SURGERY AND PLANT MEDICINES </a:t>
            </a:r>
          </a:p>
          <a:p>
            <a:pPr eaLnBrk="1" hangingPunct="1"/>
            <a:endParaRPr lang="en-US" sz="3200"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495800"/>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9600"/>
            <a:ext cx="2190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267200"/>
            <a:ext cx="19621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988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4000" smtClean="0">
                <a:solidFill>
                  <a:srgbClr val="7B9899"/>
                </a:solidFill>
              </a:rPr>
              <a:t>SEA ROUTES</a:t>
            </a:r>
          </a:p>
        </p:txBody>
      </p:sp>
      <p:sp>
        <p:nvSpPr>
          <p:cNvPr id="34819" name="Content Placeholder 2"/>
          <p:cNvSpPr>
            <a:spLocks noGrp="1"/>
          </p:cNvSpPr>
          <p:nvPr>
            <p:ph idx="1"/>
          </p:nvPr>
        </p:nvSpPr>
        <p:spPr>
          <a:xfrm>
            <a:off x="301625" y="1527175"/>
            <a:ext cx="8504238" cy="4572000"/>
          </a:xfrm>
        </p:spPr>
        <p:txBody>
          <a:bodyPr>
            <a:normAutofit fontScale="92500" lnSpcReduction="10000"/>
          </a:bodyPr>
          <a:lstStyle/>
          <a:p>
            <a:pPr eaLnBrk="1" hangingPunct="1"/>
            <a:r>
              <a:rPr lang="en-US" sz="3200" smtClean="0"/>
              <a:t>WHILE ONLY THE NORTHERN AND SOUTHERN LAND ROUTES  =“TRUE SILK ROAD”, TRADE BY SEA V. IMPORTANT</a:t>
            </a:r>
          </a:p>
          <a:p>
            <a:pPr eaLnBrk="1" hangingPunct="1"/>
            <a:r>
              <a:rPr lang="en-US" sz="3200" smtClean="0"/>
              <a:t>SHIPS CAN CARRY MORE GOODS</a:t>
            </a:r>
          </a:p>
          <a:p>
            <a:pPr eaLnBrk="1" hangingPunct="1"/>
            <a:r>
              <a:rPr lang="en-US" sz="3200" smtClean="0"/>
              <a:t>CAN VISIT MORE (&amp; MORE DISTANT) PLACES EASIER</a:t>
            </a:r>
          </a:p>
          <a:p>
            <a:pPr eaLnBrk="1" hangingPunct="1"/>
            <a:r>
              <a:rPr lang="en-US" sz="3200" smtClean="0"/>
              <a:t>ONLY GOOD FOR CHINA, INDIA, M.E. UNTIL ~ 1400 A.D. WHEN SEA ROUTES START TO REPLACE LAND ROUTES</a:t>
            </a:r>
          </a:p>
          <a:p>
            <a:pPr eaLnBrk="1" hangingPunct="1"/>
            <a:endParaRPr lang="en-US" sz="3200" smtClean="0"/>
          </a:p>
        </p:txBody>
      </p:sp>
    </p:spTree>
    <p:extLst>
      <p:ext uri="{BB962C8B-B14F-4D97-AF65-F5344CB8AC3E}">
        <p14:creationId xmlns:p14="http://schemas.microsoft.com/office/powerpoint/2010/main" val="1359187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4000" smtClean="0">
                <a:solidFill>
                  <a:srgbClr val="7B9899"/>
                </a:solidFill>
              </a:rPr>
              <a:t>A FEW SEA ROUTE STOPS </a:t>
            </a:r>
          </a:p>
        </p:txBody>
      </p:sp>
      <p:sp>
        <p:nvSpPr>
          <p:cNvPr id="35843" name="Content Placeholder 2"/>
          <p:cNvSpPr>
            <a:spLocks noGrp="1"/>
          </p:cNvSpPr>
          <p:nvPr>
            <p:ph idx="1"/>
          </p:nvPr>
        </p:nvSpPr>
        <p:spPr>
          <a:xfrm>
            <a:off x="301625" y="1527175"/>
            <a:ext cx="8504238" cy="4572000"/>
          </a:xfrm>
        </p:spPr>
        <p:txBody>
          <a:bodyPr>
            <a:normAutofit/>
          </a:bodyPr>
          <a:lstStyle/>
          <a:p>
            <a:pPr eaLnBrk="1" hangingPunct="1"/>
            <a:r>
              <a:rPr lang="en-US" sz="3200" u="sng" smtClean="0"/>
              <a:t>INDONESIA</a:t>
            </a:r>
            <a:r>
              <a:rPr lang="en-US" sz="3200" smtClean="0"/>
              <a:t>: SPICES, SPICES, TIMBER!</a:t>
            </a:r>
          </a:p>
          <a:p>
            <a:pPr eaLnBrk="1" hangingPunct="1"/>
            <a:r>
              <a:rPr lang="en-US" sz="3200" u="sng" smtClean="0"/>
              <a:t>BURMA</a:t>
            </a:r>
            <a:r>
              <a:rPr lang="en-US" sz="3200" smtClean="0"/>
              <a:t>: AMBER &amp; PEACOCK FEATHERS</a:t>
            </a:r>
          </a:p>
          <a:p>
            <a:pPr eaLnBrk="1" hangingPunct="1"/>
            <a:r>
              <a:rPr lang="en-US" sz="3200" u="sng" smtClean="0"/>
              <a:t>INDIA</a:t>
            </a:r>
            <a:r>
              <a:rPr lang="en-US" sz="3200" smtClean="0"/>
              <a:t>: TIMBER EASIER TO CARRY </a:t>
            </a:r>
          </a:p>
          <a:p>
            <a:pPr eaLnBrk="1" hangingPunct="1"/>
            <a:r>
              <a:rPr lang="en-US" sz="3200" u="sng" smtClean="0"/>
              <a:t>AFRICA</a:t>
            </a:r>
            <a:r>
              <a:rPr lang="en-US" sz="3200" smtClean="0"/>
              <a:t>: EASIER TO VISIT BY SEA: GOLD, GOLD, GOLD!; IVORY, ANIMAL SKINS, SLAVES (</a:t>
            </a:r>
            <a:r>
              <a:rPr lang="en-US" sz="3200" b="1" smtClean="0"/>
              <a:t>ONLY</a:t>
            </a:r>
            <a:r>
              <a:rPr lang="en-US" sz="3200" smtClean="0"/>
              <a:t> TRADE W/ EASTERN COAST  UNTIL 1400)(SWAHILI TRADING AREA: SO IMP.= MAKE NEW LANGUAGE)</a:t>
            </a:r>
          </a:p>
          <a:p>
            <a:pPr eaLnBrk="1" hangingPunct="1"/>
            <a:endParaRPr lang="en-US" sz="3200" smtClean="0"/>
          </a:p>
          <a:p>
            <a:pPr eaLnBrk="1" hangingPunct="1"/>
            <a:endParaRPr lang="en-US" sz="3200" smtClean="0"/>
          </a:p>
        </p:txBody>
      </p:sp>
    </p:spTree>
    <p:extLst>
      <p:ext uri="{BB962C8B-B14F-4D97-AF65-F5344CB8AC3E}">
        <p14:creationId xmlns:p14="http://schemas.microsoft.com/office/powerpoint/2010/main" val="2160529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z="4000" smtClean="0">
                <a:solidFill>
                  <a:srgbClr val="7B9899"/>
                </a:solidFill>
              </a:rPr>
              <a:t>IMPACT OF SILK ROAD</a:t>
            </a:r>
          </a:p>
        </p:txBody>
      </p:sp>
      <p:sp>
        <p:nvSpPr>
          <p:cNvPr id="36867" name="Content Placeholder 2"/>
          <p:cNvSpPr>
            <a:spLocks noGrp="1"/>
          </p:cNvSpPr>
          <p:nvPr>
            <p:ph idx="1"/>
          </p:nvPr>
        </p:nvSpPr>
        <p:spPr>
          <a:xfrm>
            <a:off x="301625" y="1527175"/>
            <a:ext cx="8504238" cy="4572000"/>
          </a:xfrm>
        </p:spPr>
        <p:txBody>
          <a:bodyPr/>
          <a:lstStyle/>
          <a:p>
            <a:pPr eaLnBrk="1" hangingPunct="1"/>
            <a:r>
              <a:rPr lang="en-US" sz="2800" b="1" u="sng" smtClean="0"/>
              <a:t>THE SILK ROAD CHANGED WORLD IMMENSELY</a:t>
            </a:r>
          </a:p>
          <a:p>
            <a:pPr eaLnBrk="1" hangingPunct="1"/>
            <a:r>
              <a:rPr lang="en-US" sz="2800" u="sng" smtClean="0"/>
              <a:t>LIVES WERE ENRICHED BY EXCHANGE OF </a:t>
            </a:r>
            <a:r>
              <a:rPr lang="en-US" sz="2800" smtClean="0"/>
              <a:t>: </a:t>
            </a:r>
          </a:p>
          <a:p>
            <a:pPr eaLnBrk="1" hangingPunct="1"/>
            <a:r>
              <a:rPr lang="en-US" sz="2800" smtClean="0"/>
              <a:t>MATERIAL GOODS AND ECONOMIC TRADE</a:t>
            </a:r>
          </a:p>
          <a:p>
            <a:pPr eaLnBrk="1" hangingPunct="1"/>
            <a:r>
              <a:rPr lang="en-US" sz="2800" smtClean="0"/>
              <a:t>RELIGIOUS BELIEFS</a:t>
            </a:r>
          </a:p>
          <a:p>
            <a:pPr eaLnBrk="1" hangingPunct="1"/>
            <a:r>
              <a:rPr lang="en-US" sz="2800" smtClean="0"/>
              <a:t>CULTURES: FOODS, CLOTHES, LANGUAGES</a:t>
            </a:r>
          </a:p>
          <a:p>
            <a:pPr eaLnBrk="1" hangingPunct="1"/>
            <a:r>
              <a:rPr lang="en-US" sz="2800" smtClean="0"/>
              <a:t>IDEAS AND WAYS TO DO &amp; MAKE THINGS (SCIENCE, ART, MEDICINE, ARCHITECTURE, PHILOSOPHY, LITERATURE, LAWS, GOVT, ETC)</a:t>
            </a:r>
          </a:p>
        </p:txBody>
      </p:sp>
    </p:spTree>
    <p:extLst>
      <p:ext uri="{BB962C8B-B14F-4D97-AF65-F5344CB8AC3E}">
        <p14:creationId xmlns:p14="http://schemas.microsoft.com/office/powerpoint/2010/main" val="678242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362456"/>
          </a:xfrm>
        </p:spPr>
        <p:txBody>
          <a:bodyPr/>
          <a:lstStyle/>
          <a:p>
            <a:r>
              <a:rPr lang="en-US" dirty="0" err="1" smtClean="0"/>
              <a:t>Banpo</a:t>
            </a:r>
            <a:r>
              <a:rPr lang="en-US" dirty="0" smtClean="0"/>
              <a:t> Civilization</a:t>
            </a:r>
            <a:endParaRPr lang="en-US" dirty="0"/>
          </a:p>
        </p:txBody>
      </p:sp>
      <p:sp>
        <p:nvSpPr>
          <p:cNvPr id="3" name="Text Placeholder 2"/>
          <p:cNvSpPr>
            <a:spLocks noGrp="1"/>
          </p:cNvSpPr>
          <p:nvPr>
            <p:ph type="body" idx="1"/>
          </p:nvPr>
        </p:nvSpPr>
        <p:spPr>
          <a:xfrm>
            <a:off x="530352" y="1905000"/>
            <a:ext cx="7772400" cy="4572000"/>
          </a:xfrm>
        </p:spPr>
        <p:txBody>
          <a:bodyPr>
            <a:normAutofit/>
          </a:bodyPr>
          <a:lstStyle/>
          <a:p>
            <a:pPr fontAlgn="base">
              <a:buFont typeface="Arial" pitchFamily="34" charset="0"/>
              <a:buChar char="•"/>
            </a:pPr>
            <a:r>
              <a:rPr lang="en-US" dirty="0" err="1" smtClean="0"/>
              <a:t>Banpo</a:t>
            </a:r>
            <a:r>
              <a:rPr lang="en-US" dirty="0" smtClean="0"/>
              <a:t> </a:t>
            </a:r>
            <a:r>
              <a:rPr lang="en-US" dirty="0" err="1" smtClean="0"/>
              <a:t>Civlization</a:t>
            </a:r>
            <a:r>
              <a:rPr lang="en-US" dirty="0" smtClean="0"/>
              <a:t>-</a:t>
            </a:r>
          </a:p>
          <a:p>
            <a:pPr lvl="1" fontAlgn="base">
              <a:buFont typeface="Arial" pitchFamily="34" charset="0"/>
              <a:buChar char="•"/>
            </a:pPr>
            <a:r>
              <a:rPr lang="en-US" dirty="0" smtClean="0"/>
              <a:t>Developed along the Huang He river</a:t>
            </a:r>
          </a:p>
          <a:p>
            <a:pPr lvl="1" fontAlgn="base">
              <a:buFont typeface="Arial" pitchFamily="34" charset="0"/>
              <a:buChar char="•"/>
            </a:pPr>
            <a:r>
              <a:rPr lang="en-US" dirty="0" smtClean="0"/>
              <a:t>Domesticated pigs and dogs</a:t>
            </a:r>
          </a:p>
          <a:p>
            <a:pPr lvl="1" fontAlgn="base">
              <a:buFont typeface="Arial" pitchFamily="34" charset="0"/>
              <a:buChar char="•"/>
            </a:pPr>
            <a:r>
              <a:rPr lang="en-US" dirty="0" smtClean="0"/>
              <a:t>Made pottery and put markings to identify what they kept in the containers.</a:t>
            </a:r>
          </a:p>
          <a:p>
            <a:pPr lvl="1" fontAlgn="base">
              <a:buFont typeface="Arial" pitchFamily="34" charset="0"/>
              <a:buChar char="•"/>
            </a:pPr>
            <a:r>
              <a:rPr lang="en-US" dirty="0" smtClean="0"/>
              <a:t>Home were built on top of older homes</a:t>
            </a:r>
          </a:p>
          <a:p>
            <a:pPr lvl="1" fontAlgn="base">
              <a:buFont typeface="Arial" pitchFamily="34" charset="0"/>
              <a:buChar char="•"/>
            </a:pPr>
            <a:r>
              <a:rPr lang="en-US" dirty="0" smtClean="0"/>
              <a:t>Large ditch around the community to keep wild animals out</a:t>
            </a:r>
          </a:p>
          <a:p>
            <a:pPr lvl="1" fontAlgn="base">
              <a:buFont typeface="Arial" pitchFamily="34" charset="0"/>
              <a:buChar char="•"/>
            </a:pPr>
            <a:r>
              <a:rPr lang="en-US" dirty="0" smtClean="0"/>
              <a:t>When infants and children died, they  placed bodies in pottery jars and buried them.</a:t>
            </a:r>
          </a:p>
          <a:p>
            <a:pPr lvl="1" fontAlgn="base">
              <a:buFont typeface="Arial" pitchFamily="34" charset="0"/>
              <a:buChar char="•"/>
            </a:pPr>
            <a:r>
              <a:rPr lang="en-US" dirty="0" smtClean="0"/>
              <a:t>Adults were buried in a </a:t>
            </a:r>
            <a:r>
              <a:rPr lang="en-US" dirty="0" err="1" smtClean="0"/>
              <a:t>cemeteryThe</a:t>
            </a:r>
            <a:r>
              <a:rPr lang="en-US" dirty="0" smtClean="0"/>
              <a:t> Shang Dynasty</a:t>
            </a:r>
          </a:p>
        </p:txBody>
      </p:sp>
      <p:pic>
        <p:nvPicPr>
          <p:cNvPr id="5122" name="Picture 2" descr="Banpo House"/>
          <p:cNvPicPr>
            <a:picLocks noChangeAspect="1" noChangeArrowheads="1"/>
          </p:cNvPicPr>
          <p:nvPr/>
        </p:nvPicPr>
        <p:blipFill>
          <a:blip r:embed="rId2" cstate="print"/>
          <a:srcRect/>
          <a:stretch>
            <a:fillRect/>
          </a:stretch>
        </p:blipFill>
        <p:spPr bwMode="auto">
          <a:xfrm>
            <a:off x="5778285" y="152400"/>
            <a:ext cx="3352800" cy="2514600"/>
          </a:xfrm>
          <a:prstGeom prst="rect">
            <a:avLst/>
          </a:prstGeom>
          <a:noFill/>
        </p:spPr>
      </p:pic>
    </p:spTree>
    <p:extLst>
      <p:ext uri="{BB962C8B-B14F-4D97-AF65-F5344CB8AC3E}">
        <p14:creationId xmlns:p14="http://schemas.microsoft.com/office/powerpoint/2010/main" val="3428821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 </a:t>
            </a:r>
            <a:r>
              <a:rPr lang="en-US" dirty="0" err="1" smtClean="0"/>
              <a:t>Webquest</a:t>
            </a:r>
            <a:r>
              <a:rPr lang="en-US" dirty="0" smtClean="0"/>
              <a:t>	</a:t>
            </a:r>
            <a:endParaRPr lang="en-US" dirty="0"/>
          </a:p>
        </p:txBody>
      </p:sp>
      <p:sp>
        <p:nvSpPr>
          <p:cNvPr id="3" name="Content Placeholder 2"/>
          <p:cNvSpPr>
            <a:spLocks noGrp="1"/>
          </p:cNvSpPr>
          <p:nvPr>
            <p:ph idx="1"/>
          </p:nvPr>
        </p:nvSpPr>
        <p:spPr>
          <a:xfrm>
            <a:off x="609598" y="1371600"/>
            <a:ext cx="7467601" cy="4669763"/>
          </a:xfrm>
        </p:spPr>
        <p:txBody>
          <a:bodyPr>
            <a:normAutofit/>
          </a:bodyPr>
          <a:lstStyle/>
          <a:p>
            <a:r>
              <a:rPr lang="en-US" sz="2400" dirty="0" smtClean="0"/>
              <a:t>Complete the silk road </a:t>
            </a:r>
            <a:r>
              <a:rPr lang="en-US" sz="2400" dirty="0" err="1" smtClean="0"/>
              <a:t>webquest</a:t>
            </a:r>
            <a:r>
              <a:rPr lang="en-US" sz="2400" dirty="0" smtClean="0"/>
              <a:t> in your binder. You can use the electronic version on Google Classroom (titled Silk Road) to find links to the websites instead of typing them in. </a:t>
            </a:r>
          </a:p>
          <a:p>
            <a:r>
              <a:rPr lang="en-US" sz="2400" dirty="0" smtClean="0"/>
              <a:t>Create a bumper sticker with table members. See examples on board.</a:t>
            </a:r>
          </a:p>
          <a:p>
            <a:r>
              <a:rPr lang="en-US" sz="2400" dirty="0" smtClean="0"/>
              <a:t>Due Thursday Feb 4 (will not work on in class that day)</a:t>
            </a:r>
            <a:endParaRPr lang="en-US" sz="2400" dirty="0"/>
          </a:p>
        </p:txBody>
      </p:sp>
    </p:spTree>
    <p:extLst>
      <p:ext uri="{BB962C8B-B14F-4D97-AF65-F5344CB8AC3E}">
        <p14:creationId xmlns:p14="http://schemas.microsoft.com/office/powerpoint/2010/main" val="1519113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362456"/>
          </a:xfrm>
        </p:spPr>
        <p:txBody>
          <a:bodyPr/>
          <a:lstStyle/>
          <a:p>
            <a:r>
              <a:rPr lang="en-US" dirty="0" smtClean="0"/>
              <a:t>Shang Dynasty</a:t>
            </a:r>
            <a:endParaRPr lang="en-US" dirty="0"/>
          </a:p>
        </p:txBody>
      </p:sp>
      <p:sp>
        <p:nvSpPr>
          <p:cNvPr id="3" name="Text Placeholder 2"/>
          <p:cNvSpPr>
            <a:spLocks noGrp="1"/>
          </p:cNvSpPr>
          <p:nvPr>
            <p:ph type="body" idx="1"/>
          </p:nvPr>
        </p:nvSpPr>
        <p:spPr>
          <a:xfrm>
            <a:off x="530352" y="1600200"/>
            <a:ext cx="7772400" cy="5105400"/>
          </a:xfrm>
        </p:spPr>
        <p:txBody>
          <a:bodyPr>
            <a:normAutofit/>
          </a:bodyPr>
          <a:lstStyle/>
          <a:p>
            <a:pPr>
              <a:buFont typeface="Arial" pitchFamily="34" charset="0"/>
              <a:buChar char="•"/>
            </a:pPr>
            <a:r>
              <a:rPr lang="en-US" dirty="0" smtClean="0"/>
              <a:t>Emerged along the Huang He River</a:t>
            </a:r>
          </a:p>
          <a:p>
            <a:pPr>
              <a:buFont typeface="Arial" pitchFamily="34" charset="0"/>
              <a:buChar char="•"/>
            </a:pPr>
            <a:r>
              <a:rPr lang="en-US" dirty="0" smtClean="0"/>
              <a:t>Built their own empire and conquered others</a:t>
            </a:r>
          </a:p>
          <a:p>
            <a:pPr>
              <a:buFont typeface="Arial" pitchFamily="34" charset="0"/>
              <a:buChar char="•"/>
            </a:pPr>
            <a:r>
              <a:rPr lang="en-US" dirty="0" smtClean="0"/>
              <a:t>First Chinese dynasty for which there are both written records </a:t>
            </a:r>
          </a:p>
          <a:p>
            <a:pPr>
              <a:buFont typeface="Arial" pitchFamily="34" charset="0"/>
              <a:buChar char="•"/>
            </a:pPr>
            <a:r>
              <a:rPr lang="en-US" dirty="0" smtClean="0"/>
              <a:t>Developed musical instruments, artwork, calendar, and Chinese writing</a:t>
            </a:r>
          </a:p>
          <a:p>
            <a:pPr>
              <a:buFont typeface="Arial" pitchFamily="34" charset="0"/>
              <a:buChar char="•"/>
            </a:pPr>
            <a:r>
              <a:rPr lang="en-US" dirty="0" smtClean="0"/>
              <a:t>Used symbols called pictographs and wrote on bones and shells</a:t>
            </a:r>
          </a:p>
          <a:p>
            <a:pPr>
              <a:buFont typeface="Arial" pitchFamily="34" charset="0"/>
              <a:buChar char="•"/>
            </a:pPr>
            <a:r>
              <a:rPr lang="en-US" dirty="0" smtClean="0"/>
              <a:t>Oracle Bones</a:t>
            </a:r>
          </a:p>
          <a:p>
            <a:pPr lvl="1">
              <a:buFont typeface="Arial" pitchFamily="34" charset="0"/>
              <a:buChar char="•"/>
            </a:pPr>
            <a:r>
              <a:rPr lang="en-US" dirty="0" smtClean="0"/>
              <a:t>Oracle bones were used to write questions on. They might ask questions to their dead ancestors or deities about crops, hunting, warfare. The bones and shells were burned and someone would interpret the cracks in the bones to find answers to the questions.</a:t>
            </a:r>
          </a:p>
          <a:p>
            <a:pPr>
              <a:buFont typeface="Arial" pitchFamily="34" charset="0"/>
              <a:buChar char="•"/>
            </a:pPr>
            <a:endParaRPr lang="en-US" dirty="0"/>
          </a:p>
        </p:txBody>
      </p:sp>
    </p:spTree>
    <p:extLst>
      <p:ext uri="{BB962C8B-B14F-4D97-AF65-F5344CB8AC3E}">
        <p14:creationId xmlns:p14="http://schemas.microsoft.com/office/powerpoint/2010/main" val="1583272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362456"/>
          </a:xfrm>
        </p:spPr>
        <p:txBody>
          <a:bodyPr/>
          <a:lstStyle/>
          <a:p>
            <a:r>
              <a:rPr lang="en-US" dirty="0" smtClean="0"/>
              <a:t>China’s Ancient Cities</a:t>
            </a:r>
            <a:endParaRPr lang="en-US" dirty="0"/>
          </a:p>
        </p:txBody>
      </p:sp>
      <p:sp>
        <p:nvSpPr>
          <p:cNvPr id="3" name="Text Placeholder 2"/>
          <p:cNvSpPr>
            <a:spLocks noGrp="1"/>
          </p:cNvSpPr>
          <p:nvPr>
            <p:ph type="body" idx="1"/>
          </p:nvPr>
        </p:nvSpPr>
        <p:spPr>
          <a:xfrm>
            <a:off x="530352" y="1752600"/>
            <a:ext cx="7772400" cy="4876800"/>
          </a:xfrm>
        </p:spPr>
        <p:txBody>
          <a:bodyPr>
            <a:normAutofit/>
          </a:bodyPr>
          <a:lstStyle/>
          <a:p>
            <a:pPr>
              <a:buFont typeface="Arial" pitchFamily="34" charset="0"/>
              <a:buChar char="•"/>
            </a:pPr>
            <a:r>
              <a:rPr lang="en-US" dirty="0" smtClean="0"/>
              <a:t>Chinese history is divided into dynasties which is a line of hereditary rulers from the same family ruling over the same country</a:t>
            </a:r>
          </a:p>
          <a:p>
            <a:pPr>
              <a:buFont typeface="Arial" pitchFamily="34" charset="0"/>
              <a:buChar char="•"/>
            </a:pPr>
            <a:r>
              <a:rPr lang="en-US" dirty="0" smtClean="0"/>
              <a:t>Qin Dynasty</a:t>
            </a:r>
          </a:p>
          <a:p>
            <a:pPr lvl="1">
              <a:buFont typeface="Arial" pitchFamily="34" charset="0"/>
              <a:buChar char="•"/>
            </a:pPr>
            <a:r>
              <a:rPr lang="en-US" dirty="0" smtClean="0"/>
              <a:t>In 350 BCE, </a:t>
            </a:r>
            <a:r>
              <a:rPr lang="en-US" dirty="0" err="1" smtClean="0"/>
              <a:t>Xianyang</a:t>
            </a:r>
            <a:r>
              <a:rPr lang="en-US" dirty="0" smtClean="0"/>
              <a:t> (</a:t>
            </a:r>
            <a:r>
              <a:rPr lang="en-US" dirty="0" err="1" smtClean="0"/>
              <a:t>shee</a:t>
            </a:r>
            <a:r>
              <a:rPr lang="en-US" dirty="0" smtClean="0"/>
              <a:t> </a:t>
            </a:r>
            <a:r>
              <a:rPr lang="en-US" dirty="0" err="1" smtClean="0"/>
              <a:t>ahn</a:t>
            </a:r>
            <a:r>
              <a:rPr lang="en-US" dirty="0" smtClean="0"/>
              <a:t> </a:t>
            </a:r>
            <a:r>
              <a:rPr lang="en-US" dirty="0" err="1" smtClean="0"/>
              <a:t>yahng</a:t>
            </a:r>
            <a:r>
              <a:rPr lang="en-US" dirty="0" smtClean="0"/>
              <a:t>) became the capital of China.</a:t>
            </a:r>
          </a:p>
          <a:p>
            <a:pPr lvl="1">
              <a:buFont typeface="Arial" pitchFamily="34" charset="0"/>
              <a:buChar char="•"/>
            </a:pPr>
            <a:r>
              <a:rPr lang="en-US" dirty="0" err="1" smtClean="0"/>
              <a:t>Xianyang</a:t>
            </a:r>
            <a:r>
              <a:rPr lang="en-US" dirty="0" smtClean="0"/>
              <a:t> was a big trading city and is now known as the city where the terra-cotta soldiers and horses are buried to protect Qin emperor</a:t>
            </a:r>
          </a:p>
          <a:p>
            <a:pPr>
              <a:buFont typeface="Arial" pitchFamily="34" charset="0"/>
              <a:buChar char="•"/>
            </a:pPr>
            <a:r>
              <a:rPr lang="en-US" dirty="0" smtClean="0"/>
              <a:t>Han Dynasty</a:t>
            </a:r>
          </a:p>
          <a:p>
            <a:pPr lvl="1">
              <a:buFont typeface="Arial" pitchFamily="34" charset="0"/>
              <a:buChar char="•"/>
            </a:pPr>
            <a:r>
              <a:rPr lang="en-US" dirty="0" err="1" smtClean="0"/>
              <a:t>Chang’an</a:t>
            </a:r>
            <a:r>
              <a:rPr lang="en-US" dirty="0" smtClean="0"/>
              <a:t> was the new capital as capitals usually moved with the emperor.</a:t>
            </a:r>
          </a:p>
          <a:p>
            <a:pPr lvl="1">
              <a:buFont typeface="Arial" pitchFamily="34" charset="0"/>
              <a:buChar char="•"/>
            </a:pPr>
            <a:r>
              <a:rPr lang="en-US" dirty="0" smtClean="0"/>
              <a:t>During this dynasty the Silk Road was created.</a:t>
            </a:r>
          </a:p>
          <a:p>
            <a:pPr lvl="1">
              <a:buFont typeface="Arial" pitchFamily="34" charset="0"/>
              <a:buChar char="•"/>
            </a:pPr>
            <a:r>
              <a:rPr lang="en-US" dirty="0" smtClean="0"/>
              <a:t>Powerful commerce and trading city</a:t>
            </a:r>
          </a:p>
          <a:p>
            <a:pPr lvl="1">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293420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362456"/>
          </a:xfrm>
        </p:spPr>
        <p:txBody>
          <a:bodyPr/>
          <a:lstStyle/>
          <a:p>
            <a:r>
              <a:rPr lang="en-US" dirty="0" smtClean="0"/>
              <a:t>China’s Great Deserts</a:t>
            </a:r>
            <a:endParaRPr lang="en-US" dirty="0"/>
          </a:p>
        </p:txBody>
      </p:sp>
      <p:sp>
        <p:nvSpPr>
          <p:cNvPr id="3" name="Text Placeholder 2"/>
          <p:cNvSpPr>
            <a:spLocks noGrp="1"/>
          </p:cNvSpPr>
          <p:nvPr>
            <p:ph type="body" idx="1"/>
          </p:nvPr>
        </p:nvSpPr>
        <p:spPr>
          <a:xfrm>
            <a:off x="530352" y="1828800"/>
            <a:ext cx="7772400" cy="4648200"/>
          </a:xfrm>
        </p:spPr>
        <p:txBody>
          <a:bodyPr>
            <a:normAutofit fontScale="85000" lnSpcReduction="10000"/>
          </a:bodyPr>
          <a:lstStyle/>
          <a:p>
            <a:pPr>
              <a:buFont typeface="Arial" pitchFamily="34" charset="0"/>
              <a:buChar char="•"/>
            </a:pPr>
            <a:r>
              <a:rPr lang="en-US" dirty="0" smtClean="0"/>
              <a:t>Largest deserts in the world: Gobi Desert and the </a:t>
            </a:r>
            <a:r>
              <a:rPr lang="en-US" dirty="0" err="1" smtClean="0"/>
              <a:t>Takla</a:t>
            </a:r>
            <a:r>
              <a:rPr lang="en-US" dirty="0" smtClean="0"/>
              <a:t> </a:t>
            </a:r>
            <a:r>
              <a:rPr lang="en-US" dirty="0" err="1" smtClean="0"/>
              <a:t>Makan</a:t>
            </a:r>
            <a:r>
              <a:rPr lang="en-US" dirty="0" smtClean="0"/>
              <a:t> Desert</a:t>
            </a:r>
          </a:p>
          <a:p>
            <a:pPr>
              <a:buFont typeface="Arial" pitchFamily="34" charset="0"/>
              <a:buChar char="•"/>
            </a:pPr>
            <a:r>
              <a:rPr lang="en-US" dirty="0" smtClean="0"/>
              <a:t>Gobi Desert</a:t>
            </a:r>
          </a:p>
          <a:p>
            <a:pPr lvl="1">
              <a:buFont typeface="Arial" pitchFamily="34" charset="0"/>
              <a:buChar char="•"/>
            </a:pPr>
            <a:r>
              <a:rPr lang="en-US" dirty="0" smtClean="0"/>
              <a:t>Northern part of China</a:t>
            </a:r>
          </a:p>
          <a:p>
            <a:pPr lvl="1">
              <a:buFont typeface="Arial" pitchFamily="34" charset="0"/>
              <a:buChar char="•"/>
            </a:pPr>
            <a:r>
              <a:rPr lang="en-US" dirty="0" smtClean="0"/>
              <a:t>Some of it is sand but most is bare rock</a:t>
            </a:r>
          </a:p>
          <a:p>
            <a:pPr lvl="1">
              <a:buFont typeface="Arial" pitchFamily="34" charset="0"/>
              <a:buChar char="•"/>
            </a:pPr>
            <a:r>
              <a:rPr lang="en-US" dirty="0" smtClean="0"/>
              <a:t>Getting through the desert is very difficult so most people avoided traveling through it</a:t>
            </a:r>
          </a:p>
          <a:p>
            <a:pPr lvl="1">
              <a:buFont typeface="Arial" pitchFamily="34" charset="0"/>
              <a:buChar char="•"/>
            </a:pPr>
            <a:r>
              <a:rPr lang="en-US" dirty="0" smtClean="0"/>
              <a:t>Most who did travel were traders and traveled by camel in caravans</a:t>
            </a:r>
          </a:p>
          <a:p>
            <a:pPr>
              <a:buFont typeface="Arial" pitchFamily="34" charset="0"/>
              <a:buChar char="•"/>
            </a:pPr>
            <a:r>
              <a:rPr lang="en-US" dirty="0" smtClean="0"/>
              <a:t> </a:t>
            </a:r>
            <a:r>
              <a:rPr lang="en-US" dirty="0" err="1" smtClean="0"/>
              <a:t>Takla</a:t>
            </a:r>
            <a:r>
              <a:rPr lang="en-US" dirty="0" smtClean="0"/>
              <a:t> </a:t>
            </a:r>
            <a:r>
              <a:rPr lang="en-US" dirty="0" err="1" smtClean="0"/>
              <a:t>Makan</a:t>
            </a:r>
            <a:r>
              <a:rPr lang="en-US" dirty="0" smtClean="0"/>
              <a:t> Desert</a:t>
            </a:r>
          </a:p>
          <a:p>
            <a:pPr lvl="1">
              <a:buFont typeface="Arial" pitchFamily="34" charset="0"/>
              <a:buChar char="•"/>
            </a:pPr>
            <a:r>
              <a:rPr lang="en-US" dirty="0" smtClean="0"/>
              <a:t>Western part of China</a:t>
            </a:r>
          </a:p>
          <a:p>
            <a:pPr lvl="1">
              <a:buFont typeface="Arial" pitchFamily="34" charset="0"/>
              <a:buChar char="•"/>
            </a:pPr>
            <a:r>
              <a:rPr lang="en-US" dirty="0" smtClean="0"/>
              <a:t>It has a milder climate than the Gobi and some water sources and vegetation</a:t>
            </a:r>
          </a:p>
          <a:p>
            <a:pPr lvl="1">
              <a:buFont typeface="Arial" pitchFamily="34" charset="0"/>
              <a:buChar char="•"/>
            </a:pPr>
            <a:r>
              <a:rPr lang="en-US" dirty="0" smtClean="0"/>
              <a:t>Limited travel because of the size and large sand dunes</a:t>
            </a:r>
          </a:p>
          <a:p>
            <a:pPr>
              <a:buFont typeface="Arial" pitchFamily="34" charset="0"/>
              <a:buChar char="•"/>
            </a:pPr>
            <a:r>
              <a:rPr lang="en-US" dirty="0" smtClean="0"/>
              <a:t>These deserts gave China protection from invaders since they had to use horses to invade not camels which were the only animals that could travel</a:t>
            </a:r>
          </a:p>
          <a:p>
            <a:pPr>
              <a:buFont typeface="Arial" pitchFamily="34" charset="0"/>
              <a:buChar char="•"/>
            </a:pPr>
            <a:r>
              <a:rPr lang="en-US" dirty="0" smtClean="0"/>
              <a:t>The deserts also limited China’s expansion to other civilizations</a:t>
            </a:r>
          </a:p>
        </p:txBody>
      </p:sp>
    </p:spTree>
    <p:extLst>
      <p:ext uri="{BB962C8B-B14F-4D97-AF65-F5344CB8AC3E}">
        <p14:creationId xmlns:p14="http://schemas.microsoft.com/office/powerpoint/2010/main" val="374137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362456"/>
          </a:xfrm>
        </p:spPr>
        <p:txBody>
          <a:bodyPr/>
          <a:lstStyle/>
          <a:p>
            <a:r>
              <a:rPr lang="en-US" dirty="0" smtClean="0"/>
              <a:t>Himalayas</a:t>
            </a:r>
            <a:endParaRPr lang="en-US" dirty="0"/>
          </a:p>
        </p:txBody>
      </p:sp>
      <p:sp>
        <p:nvSpPr>
          <p:cNvPr id="3" name="Text Placeholder 2"/>
          <p:cNvSpPr>
            <a:spLocks noGrp="1"/>
          </p:cNvSpPr>
          <p:nvPr>
            <p:ph type="body" idx="1"/>
          </p:nvPr>
        </p:nvSpPr>
        <p:spPr>
          <a:xfrm>
            <a:off x="609600" y="2209800"/>
            <a:ext cx="7772400" cy="4648200"/>
          </a:xfrm>
        </p:spPr>
        <p:txBody>
          <a:bodyPr/>
          <a:lstStyle/>
          <a:p>
            <a:pPr>
              <a:buFont typeface="Arial" pitchFamily="34" charset="0"/>
              <a:buChar char="•"/>
            </a:pPr>
            <a:r>
              <a:rPr lang="en-US" dirty="0" smtClean="0"/>
              <a:t>China has many mountain ranges that traders and travelers were able to learn how to cross to expand or explore.</a:t>
            </a:r>
          </a:p>
          <a:p>
            <a:pPr>
              <a:buFont typeface="Arial" pitchFamily="34" charset="0"/>
              <a:buChar char="•"/>
            </a:pPr>
            <a:r>
              <a:rPr lang="en-US" dirty="0" smtClean="0"/>
              <a:t>The Himalayans were very difficult to cross and this caused problems for expansions.</a:t>
            </a:r>
          </a:p>
          <a:p>
            <a:pPr>
              <a:buFont typeface="Arial" pitchFamily="34" charset="0"/>
              <a:buChar char="•"/>
            </a:pPr>
            <a:r>
              <a:rPr lang="en-US" dirty="0" smtClean="0"/>
              <a:t>The Himalayans have the highest mountain, Mount Everest with an elevation of around 29,000 feet (1 mile- 5,280 feet)</a:t>
            </a:r>
          </a:p>
          <a:p>
            <a:pPr>
              <a:buFont typeface="Arial" pitchFamily="34" charset="0"/>
              <a:buChar char="•"/>
            </a:pPr>
            <a:r>
              <a:rPr lang="en-US" dirty="0" smtClean="0"/>
              <a:t>Himalayans are the border between China and India</a:t>
            </a:r>
          </a:p>
          <a:p>
            <a:pPr>
              <a:buFont typeface="Arial" pitchFamily="34" charset="0"/>
              <a:buChar char="•"/>
            </a:pPr>
            <a:r>
              <a:rPr lang="en-US" dirty="0" smtClean="0"/>
              <a:t>While this prevented the Chinese from expanding into India, it also prevented India from expanding into China.</a:t>
            </a:r>
            <a:endParaRPr lang="en-US" dirty="0"/>
          </a:p>
        </p:txBody>
      </p:sp>
      <p:pic>
        <p:nvPicPr>
          <p:cNvPr id="1026" name="Picture 2" descr="The Himalayas  "/>
          <p:cNvPicPr>
            <a:picLocks noChangeAspect="1" noChangeArrowheads="1"/>
          </p:cNvPicPr>
          <p:nvPr/>
        </p:nvPicPr>
        <p:blipFill>
          <a:blip r:embed="rId2" cstate="print"/>
          <a:srcRect/>
          <a:stretch>
            <a:fillRect/>
          </a:stretch>
        </p:blipFill>
        <p:spPr bwMode="auto">
          <a:xfrm>
            <a:off x="4648202" y="0"/>
            <a:ext cx="3657598" cy="2286000"/>
          </a:xfrm>
          <a:prstGeom prst="rect">
            <a:avLst/>
          </a:prstGeom>
          <a:noFill/>
        </p:spPr>
      </p:pic>
    </p:spTree>
    <p:extLst>
      <p:ext uri="{BB962C8B-B14F-4D97-AF65-F5344CB8AC3E}">
        <p14:creationId xmlns:p14="http://schemas.microsoft.com/office/powerpoint/2010/main" val="866502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1362456"/>
          </a:xfrm>
        </p:spPr>
        <p:txBody>
          <a:bodyPr/>
          <a:lstStyle/>
          <a:p>
            <a:r>
              <a:rPr lang="en-US" dirty="0" smtClean="0"/>
              <a:t>The North of the Wall	</a:t>
            </a:r>
            <a:endParaRPr lang="en-US" dirty="0"/>
          </a:p>
        </p:txBody>
      </p:sp>
      <p:sp>
        <p:nvSpPr>
          <p:cNvPr id="3" name="Text Placeholder 2"/>
          <p:cNvSpPr>
            <a:spLocks noGrp="1"/>
          </p:cNvSpPr>
          <p:nvPr>
            <p:ph type="body" idx="1"/>
          </p:nvPr>
        </p:nvSpPr>
        <p:spPr>
          <a:xfrm>
            <a:off x="530352" y="1676400"/>
            <a:ext cx="7772400" cy="4876800"/>
          </a:xfrm>
        </p:spPr>
        <p:txBody>
          <a:bodyPr/>
          <a:lstStyle/>
          <a:p>
            <a:pPr>
              <a:buFont typeface="Arial" pitchFamily="34" charset="0"/>
              <a:buChar char="•"/>
            </a:pPr>
            <a:r>
              <a:rPr lang="en-US" dirty="0" smtClean="0"/>
              <a:t>To the north of China is Mongolia.</a:t>
            </a:r>
          </a:p>
          <a:p>
            <a:pPr>
              <a:buFont typeface="Arial" pitchFamily="34" charset="0"/>
              <a:buChar char="•"/>
            </a:pPr>
            <a:r>
              <a:rPr lang="en-US" dirty="0" smtClean="0"/>
              <a:t>The Mongols were excellent horsemen who could also fight on horseback which gave them a great advantage over the Chinese.</a:t>
            </a:r>
          </a:p>
          <a:p>
            <a:pPr>
              <a:buFont typeface="Arial" pitchFamily="34" charset="0"/>
              <a:buChar char="•"/>
            </a:pPr>
            <a:r>
              <a:rPr lang="en-US" dirty="0" smtClean="0"/>
              <a:t>Since the Chinese were not as advanced, they had to work on their defense.</a:t>
            </a:r>
          </a:p>
          <a:p>
            <a:pPr>
              <a:buFont typeface="Arial" pitchFamily="34" charset="0"/>
              <a:buChar char="•"/>
            </a:pPr>
            <a:r>
              <a:rPr lang="en-US" dirty="0" smtClean="0"/>
              <a:t>The Great Wall of China was not successful in keeping the nomads from invading</a:t>
            </a:r>
          </a:p>
          <a:p>
            <a:pPr>
              <a:buFont typeface="Arial" pitchFamily="34" charset="0"/>
              <a:buChar char="•"/>
            </a:pPr>
            <a:r>
              <a:rPr lang="en-US" dirty="0" smtClean="0"/>
              <a:t>Multiple nomadic groups would invade and settle in parts of northern China.</a:t>
            </a:r>
          </a:p>
          <a:p>
            <a:pPr>
              <a:buFont typeface="Arial" pitchFamily="34" charset="0"/>
              <a:buChar char="•"/>
            </a:pPr>
            <a:r>
              <a:rPr lang="en-US" dirty="0" smtClean="0"/>
              <a:t>In the early 1200s, China could no longer hold their land and the Mongols conquered all of China by their Genghis Khan.</a:t>
            </a:r>
          </a:p>
          <a:p>
            <a:pPr>
              <a:buFont typeface="Arial" pitchFamily="34" charset="0"/>
              <a:buChar char="•"/>
            </a:pPr>
            <a:r>
              <a:rPr lang="en-US" dirty="0" smtClean="0"/>
              <a:t>Mongols created the largest land based empire in the world.</a:t>
            </a:r>
            <a:endParaRPr lang="en-US" dirty="0"/>
          </a:p>
        </p:txBody>
      </p:sp>
    </p:spTree>
    <p:extLst>
      <p:ext uri="{BB962C8B-B14F-4D97-AF65-F5344CB8AC3E}">
        <p14:creationId xmlns:p14="http://schemas.microsoft.com/office/powerpoint/2010/main" val="485321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4471</TotalTime>
  <Words>1558</Words>
  <Application>Microsoft Office PowerPoint</Application>
  <PresentationFormat>On-screen Show (4:3)</PresentationFormat>
  <Paragraphs>172</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Trebuchet MS</vt:lpstr>
      <vt:lpstr>Wingdings 2</vt:lpstr>
      <vt:lpstr>Wingdings 3</vt:lpstr>
      <vt:lpstr>Facet</vt:lpstr>
      <vt:lpstr>China Vocabulary</vt:lpstr>
      <vt:lpstr>Geography of China</vt:lpstr>
      <vt:lpstr>Where is China located?</vt:lpstr>
      <vt:lpstr>Banpo Civilization</vt:lpstr>
      <vt:lpstr>Shang Dynasty</vt:lpstr>
      <vt:lpstr>China’s Ancient Cities</vt:lpstr>
      <vt:lpstr>China’s Great Deserts</vt:lpstr>
      <vt:lpstr>Himalayas</vt:lpstr>
      <vt:lpstr>The North of the Wall </vt:lpstr>
      <vt:lpstr>Trading in China</vt:lpstr>
      <vt:lpstr>Overview</vt:lpstr>
      <vt:lpstr>Image Cafe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Great wall of china</vt:lpstr>
      <vt:lpstr>THE SILK ROAD: MOVEMENT OF GOODS AND IDEAS</vt:lpstr>
      <vt:lpstr>200 B.C.—1300’S A.D.</vt:lpstr>
      <vt:lpstr>DIFFERENT LAND ROUTES</vt:lpstr>
      <vt:lpstr>WHY IT EXISTED</vt:lpstr>
      <vt:lpstr>MAKING OF SILK</vt:lpstr>
      <vt:lpstr>CAMELS, HORSES, YAKS</vt:lpstr>
      <vt:lpstr>YAKS </vt:lpstr>
      <vt:lpstr>HORSES</vt:lpstr>
      <vt:lpstr>A LOOK AT THE SILK ROAD</vt:lpstr>
      <vt:lpstr>GOODS TRADED</vt:lpstr>
      <vt:lpstr>PORCELAIN</vt:lpstr>
      <vt:lpstr> PAPER AND GUNPOWDER</vt:lpstr>
      <vt:lpstr>COMPASS </vt:lpstr>
      <vt:lpstr>INDIA: SILK ROAD DESTINATION</vt:lpstr>
      <vt:lpstr>INDIA: SILK ROAD DESTINATION</vt:lpstr>
      <vt:lpstr>SEA ROUTES</vt:lpstr>
      <vt:lpstr>A FEW SEA ROUTE STOPS </vt:lpstr>
      <vt:lpstr>IMPACT OF SILK ROAD</vt:lpstr>
      <vt:lpstr>Silk Road Webquest </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Vocabulary #4</dc:title>
  <dc:creator>amyl.vadnais</dc:creator>
  <cp:lastModifiedBy>Blackwell, Amber D.</cp:lastModifiedBy>
  <cp:revision>28</cp:revision>
  <dcterms:created xsi:type="dcterms:W3CDTF">2013-02-11T20:23:43Z</dcterms:created>
  <dcterms:modified xsi:type="dcterms:W3CDTF">2016-02-03T18:45:32Z</dcterms:modified>
</cp:coreProperties>
</file>